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44" r:id="rId4"/>
  </p:sldMasterIdLst>
  <p:notesMasterIdLst>
    <p:notesMasterId r:id="rId25"/>
  </p:notesMasterIdLst>
  <p:handoutMasterIdLst>
    <p:handoutMasterId r:id="rId26"/>
  </p:handoutMasterIdLst>
  <p:sldIdLst>
    <p:sldId id="257" r:id="rId5"/>
    <p:sldId id="290" r:id="rId6"/>
    <p:sldId id="331" r:id="rId7"/>
    <p:sldId id="316" r:id="rId8"/>
    <p:sldId id="269" r:id="rId9"/>
    <p:sldId id="299" r:id="rId10"/>
    <p:sldId id="304" r:id="rId11"/>
    <p:sldId id="320" r:id="rId12"/>
    <p:sldId id="317" r:id="rId13"/>
    <p:sldId id="318" r:id="rId14"/>
    <p:sldId id="330" r:id="rId15"/>
    <p:sldId id="319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</p:sldIdLst>
  <p:sldSz cx="12192000" cy="6858000"/>
  <p:notesSz cx="6985000" cy="92837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783" userDrawn="1">
          <p15:clr>
            <a:srgbClr val="A4A3A4"/>
          </p15:clr>
        </p15:guide>
        <p15:guide id="2" orient="horz" pos="2042" userDrawn="1">
          <p15:clr>
            <a:srgbClr val="A4A3A4"/>
          </p15:clr>
        </p15:guide>
        <p15:guide id="3" orient="horz" pos="1931" userDrawn="1">
          <p15:clr>
            <a:srgbClr val="A4A3A4"/>
          </p15:clr>
        </p15:guide>
        <p15:guide id="4" orient="horz" pos="1130" userDrawn="1">
          <p15:clr>
            <a:srgbClr val="A4A3A4"/>
          </p15:clr>
        </p15:guide>
        <p15:guide id="6" orient="horz" pos="339" userDrawn="1">
          <p15:clr>
            <a:srgbClr val="A4A3A4"/>
          </p15:clr>
        </p15:guide>
        <p15:guide id="8" orient="horz" pos="3755" userDrawn="1">
          <p15:clr>
            <a:srgbClr val="A4A3A4"/>
          </p15:clr>
        </p15:guide>
        <p15:guide id="9" pos="3896" userDrawn="1">
          <p15:clr>
            <a:srgbClr val="A4A3A4"/>
          </p15:clr>
        </p15:guide>
        <p15:guide id="10" pos="5673" userDrawn="1">
          <p15:clr>
            <a:srgbClr val="A4A3A4"/>
          </p15:clr>
        </p15:guide>
        <p15:guide id="11" pos="5562" userDrawn="1">
          <p15:clr>
            <a:srgbClr val="A4A3A4"/>
          </p15:clr>
        </p15:guide>
        <p15:guide id="12" pos="7340" userDrawn="1">
          <p15:clr>
            <a:srgbClr val="A4A3A4"/>
          </p15:clr>
        </p15:guide>
        <p15:guide id="13" pos="2118" userDrawn="1">
          <p15:clr>
            <a:srgbClr val="A4A3A4"/>
          </p15:clr>
        </p15:guide>
        <p15:guide id="14" pos="2006" userDrawn="1">
          <p15:clr>
            <a:srgbClr val="A4A3A4"/>
          </p15:clr>
        </p15:guide>
        <p15:guide id="15" pos="339" userDrawn="1">
          <p15:clr>
            <a:srgbClr val="A4A3A4"/>
          </p15:clr>
        </p15:guide>
        <p15:guide id="16" orient="horz" pos="2843" userDrawn="1">
          <p15:clr>
            <a:srgbClr val="A4A3A4"/>
          </p15:clr>
        </p15:guide>
        <p15:guide id="17" orient="horz" pos="2954" userDrawn="1">
          <p15:clr>
            <a:srgbClr val="A4A3A4"/>
          </p15:clr>
        </p15:guide>
        <p15:guide id="18" orient="horz" pos="1019" userDrawn="1">
          <p15:clr>
            <a:srgbClr val="A4A3A4"/>
          </p15:clr>
        </p15:guide>
        <p15:guide id="19" orient="horz" pos="3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FF11"/>
    <a:srgbClr val="FF3163"/>
    <a:srgbClr val="FF3264"/>
    <a:srgbClr val="990AE3"/>
    <a:srgbClr val="9933FF"/>
    <a:srgbClr val="FFCD64"/>
    <a:srgbClr val="CEFF35"/>
    <a:srgbClr val="E12364"/>
    <a:srgbClr val="00CDCD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53" autoAdjust="0"/>
    <p:restoredTop sz="94406" autoAdjust="0"/>
  </p:normalViewPr>
  <p:slideViewPr>
    <p:cSldViewPr snapToGrid="0" snapToObjects="1">
      <p:cViewPr varScale="1">
        <p:scale>
          <a:sx n="89" d="100"/>
          <a:sy n="89" d="100"/>
        </p:scale>
        <p:origin x="211" y="77"/>
      </p:cViewPr>
      <p:guideLst>
        <p:guide pos="3783"/>
        <p:guide orient="horz" pos="2042"/>
        <p:guide orient="horz" pos="1931"/>
        <p:guide orient="horz" pos="1130"/>
        <p:guide orient="horz" pos="339"/>
        <p:guide orient="horz" pos="3755"/>
        <p:guide pos="3896"/>
        <p:guide pos="5673"/>
        <p:guide pos="5562"/>
        <p:guide pos="7340"/>
        <p:guide pos="2118"/>
        <p:guide pos="2006"/>
        <p:guide pos="339"/>
        <p:guide orient="horz" pos="2843"/>
        <p:guide orient="horz" pos="2954"/>
        <p:guide orient="horz" pos="1019"/>
        <p:guide orient="horz" pos="3867"/>
      </p:guideLst>
    </p:cSldViewPr>
  </p:slideViewPr>
  <p:outlineViewPr>
    <p:cViewPr>
      <p:scale>
        <a:sx n="33" d="100"/>
        <a:sy n="33" d="100"/>
      </p:scale>
      <p:origin x="0" y="-3581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378"/>
    </p:cViewPr>
  </p:sorterViewPr>
  <p:notesViewPr>
    <p:cSldViewPr snapToGrid="0" snapToObjects="1" showGuides="1">
      <p:cViewPr varScale="1">
        <p:scale>
          <a:sx n="56" d="100"/>
          <a:sy n="56" d="100"/>
        </p:scale>
        <p:origin x="3031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B4F807D-2187-4B2D-BF2A-4A368FB0C153}" type="datetimeFigureOut">
              <a:rPr lang="en-GB" smtClean="0">
                <a:latin typeface="Arial" panose="020B0604020202020204" pitchFamily="34" charset="0"/>
              </a:rPr>
              <a:t>09/02/2018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77B585E-5ADF-4795-B9E3-79CF9052EC3D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47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EC7DE87-EE64-4597-A63C-BD9AB33395FA}" type="datetimeFigureOut">
              <a:rPr lang="en-GB" smtClean="0"/>
              <a:pPr/>
              <a:t>09/02/2018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F028019-AA91-4C76-BB6B-CB38C01EC32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85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163" y="1793875"/>
            <a:ext cx="5467350" cy="2719388"/>
          </a:xfrm>
        </p:spPr>
        <p:txBody>
          <a:bodyPr tIns="36000" rIns="180000" anchor="t">
            <a:noAutofit/>
          </a:bodyPr>
          <a:lstStyle>
            <a:lvl1pPr algn="l">
              <a:lnSpc>
                <a:spcPct val="85000"/>
              </a:lnSpc>
              <a:defRPr sz="60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163" y="4689476"/>
            <a:ext cx="5467350" cy="1271587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>
          <a:xfrm>
            <a:off x="538163" y="6421919"/>
            <a:ext cx="828000" cy="153888"/>
          </a:xfrm>
        </p:spPr>
        <p:txBody>
          <a:bodyPr/>
          <a:lstStyle/>
          <a:p>
            <a:fld id="{BE6293F4-F0AA-450A-8B22-187CCAAF0059}" type="datetime1">
              <a:rPr lang="sv-SE" noProof="0" smtClean="0"/>
              <a:t>2018-02-09</a:t>
            </a:fld>
            <a:endParaRPr lang="sv-SE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184901" y="1"/>
            <a:ext cx="60071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sv-SE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5" y="434061"/>
            <a:ext cx="18457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05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Ripp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 bwMode="invGray">
          <a:xfrm>
            <a:off x="-1" y="0"/>
            <a:ext cx="12193477" cy="6858000"/>
            <a:chOff x="-21582063" y="-12138025"/>
            <a:chExt cx="55356126" cy="31134050"/>
          </a:xfrm>
        </p:grpSpPr>
        <p:sp>
          <p:nvSpPr>
            <p:cNvPr id="16" name="Freeform 70"/>
            <p:cNvSpPr>
              <a:spLocks/>
            </p:cNvSpPr>
            <p:nvPr userDrawn="1"/>
          </p:nvSpPr>
          <p:spPr bwMode="invGray">
            <a:xfrm>
              <a:off x="25909588" y="12830175"/>
              <a:ext cx="7864475" cy="6165850"/>
            </a:xfrm>
            <a:custGeom>
              <a:avLst/>
              <a:gdLst>
                <a:gd name="T0" fmla="*/ 597 w 597"/>
                <a:gd name="T1" fmla="*/ 468 h 468"/>
                <a:gd name="T2" fmla="*/ 597 w 597"/>
                <a:gd name="T3" fmla="*/ 0 h 468"/>
                <a:gd name="T4" fmla="*/ 0 w 597"/>
                <a:gd name="T5" fmla="*/ 468 h 468"/>
                <a:gd name="T6" fmla="*/ 597 w 597"/>
                <a:gd name="T7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7" h="468">
                  <a:moveTo>
                    <a:pt x="597" y="468"/>
                  </a:moveTo>
                  <a:cubicBezTo>
                    <a:pt x="597" y="0"/>
                    <a:pt x="597" y="0"/>
                    <a:pt x="597" y="0"/>
                  </a:cubicBezTo>
                  <a:cubicBezTo>
                    <a:pt x="444" y="147"/>
                    <a:pt x="254" y="295"/>
                    <a:pt x="0" y="468"/>
                  </a:cubicBezTo>
                  <a:lnTo>
                    <a:pt x="597" y="468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1"/>
            <p:cNvSpPr>
              <a:spLocks/>
            </p:cNvSpPr>
            <p:nvPr userDrawn="1"/>
          </p:nvSpPr>
          <p:spPr bwMode="invGray">
            <a:xfrm>
              <a:off x="1657350" y="-1136650"/>
              <a:ext cx="32116713" cy="20132675"/>
            </a:xfrm>
            <a:custGeom>
              <a:avLst/>
              <a:gdLst>
                <a:gd name="T0" fmla="*/ 0 w 2438"/>
                <a:gd name="T1" fmla="*/ 1528 h 1528"/>
                <a:gd name="T2" fmla="*/ 1841 w 2438"/>
                <a:gd name="T3" fmla="*/ 1528 h 1528"/>
                <a:gd name="T4" fmla="*/ 2438 w 2438"/>
                <a:gd name="T5" fmla="*/ 1060 h 1528"/>
                <a:gd name="T6" fmla="*/ 2438 w 2438"/>
                <a:gd name="T7" fmla="*/ 0 h 1528"/>
                <a:gd name="T8" fmla="*/ 1070 w 2438"/>
                <a:gd name="T9" fmla="*/ 993 h 1528"/>
                <a:gd name="T10" fmla="*/ 0 w 2438"/>
                <a:gd name="T11" fmla="*/ 1528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8" h="1528">
                  <a:moveTo>
                    <a:pt x="0" y="1528"/>
                  </a:moveTo>
                  <a:cubicBezTo>
                    <a:pt x="1841" y="1528"/>
                    <a:pt x="1841" y="1528"/>
                    <a:pt x="1841" y="1528"/>
                  </a:cubicBezTo>
                  <a:cubicBezTo>
                    <a:pt x="2095" y="1355"/>
                    <a:pt x="2285" y="1207"/>
                    <a:pt x="2438" y="106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098" y="332"/>
                    <a:pt x="1638" y="666"/>
                    <a:pt x="1070" y="993"/>
                  </a:cubicBezTo>
                  <a:cubicBezTo>
                    <a:pt x="707" y="1201"/>
                    <a:pt x="348" y="1381"/>
                    <a:pt x="0" y="1528"/>
                  </a:cubicBezTo>
                  <a:close/>
                </a:path>
              </a:pathLst>
            </a:custGeom>
            <a:solidFill>
              <a:srgbClr val="FF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72"/>
            <p:cNvSpPr>
              <a:spLocks/>
            </p:cNvSpPr>
            <p:nvPr userDrawn="1"/>
          </p:nvSpPr>
          <p:spPr bwMode="invGray">
            <a:xfrm>
              <a:off x="-21582063" y="-11295063"/>
              <a:ext cx="55356126" cy="30291088"/>
            </a:xfrm>
            <a:custGeom>
              <a:avLst/>
              <a:gdLst>
                <a:gd name="T0" fmla="*/ 2428 w 4202"/>
                <a:gd name="T1" fmla="*/ 1295 h 2299"/>
                <a:gd name="T2" fmla="*/ 0 w 4202"/>
                <a:gd name="T3" fmla="*/ 2156 h 2299"/>
                <a:gd name="T4" fmla="*/ 0 w 4202"/>
                <a:gd name="T5" fmla="*/ 2299 h 2299"/>
                <a:gd name="T6" fmla="*/ 1764 w 4202"/>
                <a:gd name="T7" fmla="*/ 2299 h 2299"/>
                <a:gd name="T8" fmla="*/ 2834 w 4202"/>
                <a:gd name="T9" fmla="*/ 1764 h 2299"/>
                <a:gd name="T10" fmla="*/ 4202 w 4202"/>
                <a:gd name="T11" fmla="*/ 771 h 2299"/>
                <a:gd name="T12" fmla="*/ 4202 w 4202"/>
                <a:gd name="T13" fmla="*/ 0 h 2299"/>
                <a:gd name="T14" fmla="*/ 2428 w 4202"/>
                <a:gd name="T15" fmla="*/ 1295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2" h="2299">
                  <a:moveTo>
                    <a:pt x="2428" y="1295"/>
                  </a:moveTo>
                  <a:cubicBezTo>
                    <a:pt x="1539" y="1755"/>
                    <a:pt x="682" y="2057"/>
                    <a:pt x="0" y="2156"/>
                  </a:cubicBezTo>
                  <a:cubicBezTo>
                    <a:pt x="0" y="2299"/>
                    <a:pt x="0" y="2299"/>
                    <a:pt x="0" y="2299"/>
                  </a:cubicBezTo>
                  <a:cubicBezTo>
                    <a:pt x="1764" y="2299"/>
                    <a:pt x="1764" y="2299"/>
                    <a:pt x="1764" y="2299"/>
                  </a:cubicBezTo>
                  <a:cubicBezTo>
                    <a:pt x="2112" y="2152"/>
                    <a:pt x="2471" y="1972"/>
                    <a:pt x="2834" y="1764"/>
                  </a:cubicBezTo>
                  <a:cubicBezTo>
                    <a:pt x="3402" y="1437"/>
                    <a:pt x="3862" y="1103"/>
                    <a:pt x="4202" y="771"/>
                  </a:cubicBezTo>
                  <a:cubicBezTo>
                    <a:pt x="4202" y="0"/>
                    <a:pt x="4202" y="0"/>
                    <a:pt x="4202" y="0"/>
                  </a:cubicBezTo>
                  <a:cubicBezTo>
                    <a:pt x="3805" y="439"/>
                    <a:pt x="3183" y="904"/>
                    <a:pt x="2428" y="1295"/>
                  </a:cubicBezTo>
                  <a:close/>
                </a:path>
              </a:pathLst>
            </a:custGeom>
            <a:solidFill>
              <a:srgbClr val="FFC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73"/>
            <p:cNvSpPr>
              <a:spLocks/>
            </p:cNvSpPr>
            <p:nvPr userDrawn="1"/>
          </p:nvSpPr>
          <p:spPr bwMode="invGray">
            <a:xfrm>
              <a:off x="-21582063" y="-12138025"/>
              <a:ext cx="55356126" cy="29249688"/>
            </a:xfrm>
            <a:custGeom>
              <a:avLst/>
              <a:gdLst>
                <a:gd name="T0" fmla="*/ 2512 w 4202"/>
                <a:gd name="T1" fmla="*/ 0 h 2220"/>
                <a:gd name="T2" fmla="*/ 1723 w 4202"/>
                <a:gd name="T3" fmla="*/ 431 h 2220"/>
                <a:gd name="T4" fmla="*/ 0 w 4202"/>
                <a:gd name="T5" fmla="*/ 1068 h 2220"/>
                <a:gd name="T6" fmla="*/ 0 w 4202"/>
                <a:gd name="T7" fmla="*/ 2220 h 2220"/>
                <a:gd name="T8" fmla="*/ 2428 w 4202"/>
                <a:gd name="T9" fmla="*/ 1359 h 2220"/>
                <a:gd name="T10" fmla="*/ 4202 w 4202"/>
                <a:gd name="T11" fmla="*/ 64 h 2220"/>
                <a:gd name="T12" fmla="*/ 4202 w 4202"/>
                <a:gd name="T13" fmla="*/ 0 h 2220"/>
                <a:gd name="T14" fmla="*/ 2512 w 4202"/>
                <a:gd name="T15" fmla="*/ 0 h 2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2" h="2220">
                  <a:moveTo>
                    <a:pt x="2512" y="0"/>
                  </a:moveTo>
                  <a:cubicBezTo>
                    <a:pt x="2270" y="150"/>
                    <a:pt x="2004" y="296"/>
                    <a:pt x="1723" y="431"/>
                  </a:cubicBezTo>
                  <a:cubicBezTo>
                    <a:pt x="1089" y="736"/>
                    <a:pt x="493" y="955"/>
                    <a:pt x="0" y="1068"/>
                  </a:cubicBezTo>
                  <a:cubicBezTo>
                    <a:pt x="0" y="2220"/>
                    <a:pt x="0" y="2220"/>
                    <a:pt x="0" y="2220"/>
                  </a:cubicBezTo>
                  <a:cubicBezTo>
                    <a:pt x="682" y="2121"/>
                    <a:pt x="1539" y="1819"/>
                    <a:pt x="2428" y="1359"/>
                  </a:cubicBezTo>
                  <a:cubicBezTo>
                    <a:pt x="3183" y="968"/>
                    <a:pt x="3805" y="503"/>
                    <a:pt x="4202" y="64"/>
                  </a:cubicBezTo>
                  <a:cubicBezTo>
                    <a:pt x="4202" y="0"/>
                    <a:pt x="4202" y="0"/>
                    <a:pt x="4202" y="0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74"/>
            <p:cNvSpPr>
              <a:spLocks/>
            </p:cNvSpPr>
            <p:nvPr userDrawn="1"/>
          </p:nvSpPr>
          <p:spPr bwMode="invGray">
            <a:xfrm>
              <a:off x="-21582063" y="-12138025"/>
              <a:ext cx="33093026" cy="14071600"/>
            </a:xfrm>
            <a:custGeom>
              <a:avLst/>
              <a:gdLst>
                <a:gd name="T0" fmla="*/ 2512 w 2512"/>
                <a:gd name="T1" fmla="*/ 0 h 1068"/>
                <a:gd name="T2" fmla="*/ 0 w 2512"/>
                <a:gd name="T3" fmla="*/ 0 h 1068"/>
                <a:gd name="T4" fmla="*/ 0 w 2512"/>
                <a:gd name="T5" fmla="*/ 1068 h 1068"/>
                <a:gd name="T6" fmla="*/ 1723 w 2512"/>
                <a:gd name="T7" fmla="*/ 431 h 1068"/>
                <a:gd name="T8" fmla="*/ 2512 w 2512"/>
                <a:gd name="T9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2" h="1068">
                  <a:moveTo>
                    <a:pt x="25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68"/>
                    <a:pt x="0" y="1068"/>
                    <a:pt x="0" y="1068"/>
                  </a:cubicBezTo>
                  <a:cubicBezTo>
                    <a:pt x="493" y="955"/>
                    <a:pt x="1089" y="736"/>
                    <a:pt x="1723" y="431"/>
                  </a:cubicBezTo>
                  <a:cubicBezTo>
                    <a:pt x="2004" y="296"/>
                    <a:pt x="2270" y="150"/>
                    <a:pt x="2512" y="0"/>
                  </a:cubicBezTo>
                  <a:close/>
                </a:path>
              </a:pathLst>
            </a:custGeom>
            <a:solidFill>
              <a:srgbClr val="990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38163" y="538164"/>
            <a:ext cx="8291511" cy="3975099"/>
          </a:xfrm>
        </p:spPr>
        <p:txBody>
          <a:bodyPr tIns="36000" rIns="180000" anchor="t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92899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Ripp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 bwMode="invGray">
          <a:xfrm>
            <a:off x="331" y="0"/>
            <a:ext cx="12192000" cy="6858000"/>
            <a:chOff x="-23126700" y="-13012738"/>
            <a:chExt cx="58445401" cy="32883476"/>
          </a:xfrm>
        </p:grpSpPr>
        <p:sp>
          <p:nvSpPr>
            <p:cNvPr id="19" name="Freeform 31"/>
            <p:cNvSpPr>
              <a:spLocks/>
            </p:cNvSpPr>
            <p:nvPr userDrawn="1"/>
          </p:nvSpPr>
          <p:spPr bwMode="invGray">
            <a:xfrm>
              <a:off x="-23126700" y="-13012738"/>
              <a:ext cx="58445400" cy="32883476"/>
            </a:xfrm>
            <a:custGeom>
              <a:avLst/>
              <a:gdLst>
                <a:gd name="T0" fmla="*/ 2668 w 5548"/>
                <a:gd name="T1" fmla="*/ 654 h 3121"/>
                <a:gd name="T2" fmla="*/ 0 w 5548"/>
                <a:gd name="T3" fmla="*/ 1560 h 3121"/>
                <a:gd name="T4" fmla="*/ 0 w 5548"/>
                <a:gd name="T5" fmla="*/ 3121 h 3121"/>
                <a:gd name="T6" fmla="*/ 2075 w 5548"/>
                <a:gd name="T7" fmla="*/ 3121 h 3121"/>
                <a:gd name="T8" fmla="*/ 4084 w 5548"/>
                <a:gd name="T9" fmla="*/ 2181 h 3121"/>
                <a:gd name="T10" fmla="*/ 5548 w 5548"/>
                <a:gd name="T11" fmla="*/ 1179 h 3121"/>
                <a:gd name="T12" fmla="*/ 5548 w 5548"/>
                <a:gd name="T13" fmla="*/ 0 h 3121"/>
                <a:gd name="T14" fmla="*/ 3878 w 5548"/>
                <a:gd name="T15" fmla="*/ 0 h 3121"/>
                <a:gd name="T16" fmla="*/ 2668 w 5548"/>
                <a:gd name="T17" fmla="*/ 654 h 3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8" h="3121">
                  <a:moveTo>
                    <a:pt x="2668" y="654"/>
                  </a:moveTo>
                  <a:cubicBezTo>
                    <a:pt x="1644" y="1134"/>
                    <a:pt x="721" y="1446"/>
                    <a:pt x="0" y="1560"/>
                  </a:cubicBezTo>
                  <a:cubicBezTo>
                    <a:pt x="0" y="3121"/>
                    <a:pt x="0" y="3121"/>
                    <a:pt x="0" y="3121"/>
                  </a:cubicBezTo>
                  <a:cubicBezTo>
                    <a:pt x="2075" y="3121"/>
                    <a:pt x="2075" y="3121"/>
                    <a:pt x="2075" y="3121"/>
                  </a:cubicBezTo>
                  <a:cubicBezTo>
                    <a:pt x="2712" y="2895"/>
                    <a:pt x="3394" y="2577"/>
                    <a:pt x="4084" y="2181"/>
                  </a:cubicBezTo>
                  <a:cubicBezTo>
                    <a:pt x="4658" y="1851"/>
                    <a:pt x="5149" y="1515"/>
                    <a:pt x="5548" y="1179"/>
                  </a:cubicBezTo>
                  <a:cubicBezTo>
                    <a:pt x="5548" y="0"/>
                    <a:pt x="5548" y="0"/>
                    <a:pt x="5548" y="0"/>
                  </a:cubicBezTo>
                  <a:cubicBezTo>
                    <a:pt x="3878" y="0"/>
                    <a:pt x="3878" y="0"/>
                    <a:pt x="3878" y="0"/>
                  </a:cubicBezTo>
                  <a:cubicBezTo>
                    <a:pt x="3510" y="229"/>
                    <a:pt x="3102" y="450"/>
                    <a:pt x="2668" y="654"/>
                  </a:cubicBezTo>
                  <a:close/>
                </a:path>
              </a:pathLst>
            </a:custGeom>
            <a:solidFill>
              <a:srgbClr val="990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 userDrawn="1"/>
          </p:nvSpPr>
          <p:spPr bwMode="invGray">
            <a:xfrm>
              <a:off x="23013988" y="11093450"/>
              <a:ext cx="12304713" cy="8777288"/>
            </a:xfrm>
            <a:custGeom>
              <a:avLst/>
              <a:gdLst>
                <a:gd name="T0" fmla="*/ 0 w 1168"/>
                <a:gd name="T1" fmla="*/ 833 h 833"/>
                <a:gd name="T2" fmla="*/ 1168 w 1168"/>
                <a:gd name="T3" fmla="*/ 833 h 833"/>
                <a:gd name="T4" fmla="*/ 1168 w 1168"/>
                <a:gd name="T5" fmla="*/ 0 h 833"/>
                <a:gd name="T6" fmla="*/ 322 w 1168"/>
                <a:gd name="T7" fmla="*/ 631 h 833"/>
                <a:gd name="T8" fmla="*/ 0 w 1168"/>
                <a:gd name="T9" fmla="*/ 833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8" h="833">
                  <a:moveTo>
                    <a:pt x="0" y="833"/>
                  </a:moveTo>
                  <a:cubicBezTo>
                    <a:pt x="1168" y="833"/>
                    <a:pt x="1168" y="833"/>
                    <a:pt x="1168" y="833"/>
                  </a:cubicBezTo>
                  <a:cubicBezTo>
                    <a:pt x="1168" y="0"/>
                    <a:pt x="1168" y="0"/>
                    <a:pt x="1168" y="0"/>
                  </a:cubicBezTo>
                  <a:cubicBezTo>
                    <a:pt x="917" y="216"/>
                    <a:pt x="634" y="428"/>
                    <a:pt x="322" y="631"/>
                  </a:cubicBezTo>
                  <a:cubicBezTo>
                    <a:pt x="215" y="701"/>
                    <a:pt x="108" y="768"/>
                    <a:pt x="0" y="833"/>
                  </a:cubicBezTo>
                  <a:close/>
                </a:path>
              </a:pathLst>
            </a:custGeom>
            <a:solidFill>
              <a:srgbClr val="00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7"/>
            <p:cNvSpPr>
              <a:spLocks/>
            </p:cNvSpPr>
            <p:nvPr userDrawn="1"/>
          </p:nvSpPr>
          <p:spPr bwMode="invGray">
            <a:xfrm>
              <a:off x="17410113" y="8218488"/>
              <a:ext cx="17908588" cy="11652250"/>
            </a:xfrm>
            <a:custGeom>
              <a:avLst/>
              <a:gdLst>
                <a:gd name="T0" fmla="*/ 0 w 1700"/>
                <a:gd name="T1" fmla="*/ 1106 h 1106"/>
                <a:gd name="T2" fmla="*/ 532 w 1700"/>
                <a:gd name="T3" fmla="*/ 1106 h 1106"/>
                <a:gd name="T4" fmla="*/ 854 w 1700"/>
                <a:gd name="T5" fmla="*/ 904 h 1106"/>
                <a:gd name="T6" fmla="*/ 1700 w 1700"/>
                <a:gd name="T7" fmla="*/ 273 h 1106"/>
                <a:gd name="T8" fmla="*/ 1700 w 1700"/>
                <a:gd name="T9" fmla="*/ 0 h 1106"/>
                <a:gd name="T10" fmla="*/ 689 w 1700"/>
                <a:gd name="T11" fmla="*/ 717 h 1106"/>
                <a:gd name="T12" fmla="*/ 0 w 1700"/>
                <a:gd name="T13" fmla="*/ 1106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0" h="1106">
                  <a:moveTo>
                    <a:pt x="0" y="1106"/>
                  </a:moveTo>
                  <a:cubicBezTo>
                    <a:pt x="532" y="1106"/>
                    <a:pt x="532" y="1106"/>
                    <a:pt x="532" y="1106"/>
                  </a:cubicBezTo>
                  <a:cubicBezTo>
                    <a:pt x="640" y="1041"/>
                    <a:pt x="747" y="974"/>
                    <a:pt x="854" y="904"/>
                  </a:cubicBezTo>
                  <a:cubicBezTo>
                    <a:pt x="1166" y="701"/>
                    <a:pt x="1449" y="489"/>
                    <a:pt x="1700" y="273"/>
                  </a:cubicBezTo>
                  <a:cubicBezTo>
                    <a:pt x="1700" y="0"/>
                    <a:pt x="1700" y="0"/>
                    <a:pt x="1700" y="0"/>
                  </a:cubicBezTo>
                  <a:cubicBezTo>
                    <a:pt x="1404" y="252"/>
                    <a:pt x="1065" y="493"/>
                    <a:pt x="689" y="717"/>
                  </a:cubicBezTo>
                  <a:cubicBezTo>
                    <a:pt x="456" y="857"/>
                    <a:pt x="226" y="986"/>
                    <a:pt x="0" y="1106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invGray">
            <a:xfrm>
              <a:off x="-1268413" y="-590550"/>
              <a:ext cx="36587113" cy="20461288"/>
            </a:xfrm>
            <a:custGeom>
              <a:avLst/>
              <a:gdLst>
                <a:gd name="T0" fmla="*/ 0 w 3473"/>
                <a:gd name="T1" fmla="*/ 1942 h 1942"/>
                <a:gd name="T2" fmla="*/ 1773 w 3473"/>
                <a:gd name="T3" fmla="*/ 1942 h 1942"/>
                <a:gd name="T4" fmla="*/ 2462 w 3473"/>
                <a:gd name="T5" fmla="*/ 1553 h 1942"/>
                <a:gd name="T6" fmla="*/ 3473 w 3473"/>
                <a:gd name="T7" fmla="*/ 836 h 1942"/>
                <a:gd name="T8" fmla="*/ 3473 w 3473"/>
                <a:gd name="T9" fmla="*/ 0 h 1942"/>
                <a:gd name="T10" fmla="*/ 2009 w 3473"/>
                <a:gd name="T11" fmla="*/ 1002 h 1942"/>
                <a:gd name="T12" fmla="*/ 0 w 3473"/>
                <a:gd name="T13" fmla="*/ 1942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3" h="1942">
                  <a:moveTo>
                    <a:pt x="0" y="1942"/>
                  </a:moveTo>
                  <a:cubicBezTo>
                    <a:pt x="1773" y="1942"/>
                    <a:pt x="1773" y="1942"/>
                    <a:pt x="1773" y="1942"/>
                  </a:cubicBezTo>
                  <a:cubicBezTo>
                    <a:pt x="1999" y="1822"/>
                    <a:pt x="2229" y="1693"/>
                    <a:pt x="2462" y="1553"/>
                  </a:cubicBezTo>
                  <a:cubicBezTo>
                    <a:pt x="2838" y="1329"/>
                    <a:pt x="3177" y="1088"/>
                    <a:pt x="3473" y="836"/>
                  </a:cubicBezTo>
                  <a:cubicBezTo>
                    <a:pt x="3473" y="0"/>
                    <a:pt x="3473" y="0"/>
                    <a:pt x="3473" y="0"/>
                  </a:cubicBezTo>
                  <a:cubicBezTo>
                    <a:pt x="3074" y="336"/>
                    <a:pt x="2583" y="672"/>
                    <a:pt x="2009" y="1002"/>
                  </a:cubicBezTo>
                  <a:cubicBezTo>
                    <a:pt x="1319" y="1398"/>
                    <a:pt x="637" y="1716"/>
                    <a:pt x="0" y="1942"/>
                  </a:cubicBezTo>
                  <a:close/>
                </a:path>
              </a:pathLst>
            </a:custGeom>
            <a:solidFill>
              <a:srgbClr val="00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9"/>
            <p:cNvSpPr>
              <a:spLocks/>
            </p:cNvSpPr>
            <p:nvPr userDrawn="1"/>
          </p:nvSpPr>
          <p:spPr bwMode="invGray">
            <a:xfrm>
              <a:off x="17726025" y="-13012738"/>
              <a:ext cx="17592675" cy="0"/>
            </a:xfrm>
            <a:custGeom>
              <a:avLst/>
              <a:gdLst>
                <a:gd name="T0" fmla="*/ 0 w 1670"/>
                <a:gd name="T1" fmla="*/ 0 w 1670"/>
                <a:gd name="T2" fmla="*/ 1670 w 1670"/>
                <a:gd name="T3" fmla="*/ 1670 w 1670"/>
                <a:gd name="T4" fmla="*/ 0 w 16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67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0"/>
                    <a:pt x="1670" y="0"/>
                    <a:pt x="16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0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Rectangle 30"/>
            <p:cNvSpPr>
              <a:spLocks noChangeArrowheads="1"/>
            </p:cNvSpPr>
            <p:nvPr userDrawn="1"/>
          </p:nvSpPr>
          <p:spPr bwMode="invGray">
            <a:xfrm>
              <a:off x="-23126700" y="3424237"/>
              <a:ext cx="1588" cy="16446501"/>
            </a:xfrm>
            <a:prstGeom prst="rect">
              <a:avLst/>
            </a:prstGeom>
            <a:solidFill>
              <a:srgbClr val="990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2"/>
            <p:cNvSpPr>
              <a:spLocks/>
            </p:cNvSpPr>
            <p:nvPr userDrawn="1"/>
          </p:nvSpPr>
          <p:spPr bwMode="invGray">
            <a:xfrm>
              <a:off x="-23126700" y="-13012738"/>
              <a:ext cx="40852725" cy="16436975"/>
            </a:xfrm>
            <a:custGeom>
              <a:avLst/>
              <a:gdLst>
                <a:gd name="T0" fmla="*/ 0 w 3878"/>
                <a:gd name="T1" fmla="*/ 0 h 1560"/>
                <a:gd name="T2" fmla="*/ 3878 w 3878"/>
                <a:gd name="T3" fmla="*/ 0 h 1560"/>
                <a:gd name="T4" fmla="*/ 3878 w 3878"/>
                <a:gd name="T5" fmla="*/ 0 h 1560"/>
                <a:gd name="T6" fmla="*/ 0 w 3878"/>
                <a:gd name="T7" fmla="*/ 0 h 1560"/>
                <a:gd name="T8" fmla="*/ 0 w 3878"/>
                <a:gd name="T9" fmla="*/ 1560 h 1560"/>
                <a:gd name="T10" fmla="*/ 0 w 3878"/>
                <a:gd name="T11" fmla="*/ 1560 h 1560"/>
                <a:gd name="T12" fmla="*/ 0 w 3878"/>
                <a:gd name="T13" fmla="*/ 0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78" h="1560">
                  <a:moveTo>
                    <a:pt x="0" y="0"/>
                  </a:moveTo>
                  <a:cubicBezTo>
                    <a:pt x="3878" y="0"/>
                    <a:pt x="3878" y="0"/>
                    <a:pt x="3878" y="0"/>
                  </a:cubicBezTo>
                  <a:cubicBezTo>
                    <a:pt x="3878" y="0"/>
                    <a:pt x="3878" y="0"/>
                    <a:pt x="387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0"/>
                    <a:pt x="0" y="1560"/>
                    <a:pt x="0" y="1560"/>
                  </a:cubicBezTo>
                  <a:cubicBezTo>
                    <a:pt x="0" y="1560"/>
                    <a:pt x="0" y="1560"/>
                    <a:pt x="0" y="15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3"/>
            <p:cNvSpPr>
              <a:spLocks/>
            </p:cNvSpPr>
            <p:nvPr userDrawn="1"/>
          </p:nvSpPr>
          <p:spPr bwMode="invGray">
            <a:xfrm>
              <a:off x="-23126700" y="-13012738"/>
              <a:ext cx="40852725" cy="16436975"/>
            </a:xfrm>
            <a:custGeom>
              <a:avLst/>
              <a:gdLst>
                <a:gd name="T0" fmla="*/ 0 w 3878"/>
                <a:gd name="T1" fmla="*/ 1560 h 1560"/>
                <a:gd name="T2" fmla="*/ 2668 w 3878"/>
                <a:gd name="T3" fmla="*/ 654 h 1560"/>
                <a:gd name="T4" fmla="*/ 3878 w 3878"/>
                <a:gd name="T5" fmla="*/ 0 h 1560"/>
                <a:gd name="T6" fmla="*/ 0 w 3878"/>
                <a:gd name="T7" fmla="*/ 0 h 1560"/>
                <a:gd name="T8" fmla="*/ 0 w 3878"/>
                <a:gd name="T9" fmla="*/ 1560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8" h="1560">
                  <a:moveTo>
                    <a:pt x="0" y="1560"/>
                  </a:moveTo>
                  <a:cubicBezTo>
                    <a:pt x="721" y="1446"/>
                    <a:pt x="1644" y="1134"/>
                    <a:pt x="2668" y="654"/>
                  </a:cubicBezTo>
                  <a:cubicBezTo>
                    <a:pt x="3102" y="450"/>
                    <a:pt x="3510" y="229"/>
                    <a:pt x="38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60"/>
                  </a:lnTo>
                  <a:close/>
                </a:path>
              </a:pathLst>
            </a:custGeom>
            <a:solidFill>
              <a:srgbClr val="CC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38163" y="538164"/>
            <a:ext cx="8291511" cy="3975099"/>
          </a:xfrm>
        </p:spPr>
        <p:txBody>
          <a:bodyPr tIns="36000" rIns="180000" anchor="t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541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F48F-D065-4682-BE83-C935856CF554}" type="datetime1">
              <a:rPr lang="sv-SE" smtClean="0"/>
              <a:t>2018-02-09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39999" y="1793875"/>
            <a:ext cx="11112251" cy="4167188"/>
          </a:xfrm>
        </p:spPr>
        <p:txBody>
          <a:bodyPr/>
          <a:lstStyle>
            <a:lvl1pPr>
              <a:tabLst>
                <a:tab pos="896938" algn="l"/>
              </a:tabLst>
              <a:defRPr/>
            </a:lvl1pPr>
            <a:lvl2pPr marL="576000" indent="-284400">
              <a:tabLst>
                <a:tab pos="896938" algn="l"/>
              </a:tabLst>
              <a:defRPr/>
            </a:lvl2pPr>
            <a:lvl3pPr marL="864000" indent="-277200">
              <a:tabLst>
                <a:tab pos="896938" algn="l"/>
              </a:tabLst>
              <a:defRPr/>
            </a:lvl3pPr>
            <a:lvl4pPr marL="864000" indent="-1588">
              <a:tabLst>
                <a:tab pos="896938" algn="l"/>
              </a:tabLst>
              <a:defRPr/>
            </a:lvl4pPr>
            <a:lvl5pPr marL="864000" indent="-1588">
              <a:tabLst>
                <a:tab pos="896938" algn="l"/>
              </a:tabLst>
              <a:defRPr/>
            </a:lvl5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edit</a:t>
            </a:r>
            <a:r>
              <a:rPr lang="sv-SE" noProof="0" dirty="0"/>
              <a:t> Master text </a:t>
            </a:r>
            <a:r>
              <a:rPr lang="sv-SE" noProof="0" dirty="0" err="1"/>
              <a:t>styles</a:t>
            </a:r>
            <a:endParaRPr lang="sv-SE" noProof="0" dirty="0"/>
          </a:p>
          <a:p>
            <a:pPr lvl="1"/>
            <a:r>
              <a:rPr lang="sv-SE" noProof="0" dirty="0"/>
              <a:t>Second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2"/>
            <a:r>
              <a:rPr lang="sv-SE" noProof="0" dirty="0" err="1"/>
              <a:t>Third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3"/>
            <a:r>
              <a:rPr lang="sv-SE" noProof="0" dirty="0" err="1"/>
              <a:t>Fourth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4"/>
            <a:r>
              <a:rPr lang="sv-SE" noProof="0" dirty="0" err="1"/>
              <a:t>Fifth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27786790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DFC7-B88D-4B32-9D99-1F15173533E3}" type="datetime1">
              <a:rPr lang="sv-SE" smtClean="0"/>
              <a:t>2018-02-09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38164" y="1793876"/>
            <a:ext cx="5467350" cy="4167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184900" y="1793876"/>
            <a:ext cx="5467350" cy="4167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49388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6565-EC1D-491E-80D0-133D169FF4D4}" type="datetime1">
              <a:rPr lang="sv-SE" smtClean="0"/>
              <a:t>2018-02-09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541602" y="1793876"/>
            <a:ext cx="3583549" cy="4167188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4305151" y="1793876"/>
            <a:ext cx="3583137" cy="4167187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/>
          </p:nvPr>
        </p:nvSpPr>
        <p:spPr>
          <a:xfrm>
            <a:off x="8068700" y="1793876"/>
            <a:ext cx="3583550" cy="4167188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077236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</a:t>
            </a:r>
            <a:r>
              <a:rPr lang="en-US" dirty="0" err="1"/>
              <a:t>TO</a:t>
            </a:r>
            <a:r>
              <a:rPr lang="en-US" dirty="0"/>
              <a:t> Add title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F5FC-E0F2-4790-823B-74A185D98F4E}" type="datetime1">
              <a:rPr lang="sv-SE" smtClean="0"/>
              <a:t>2018-02-09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0000" y="1793875"/>
            <a:ext cx="2644526" cy="4167188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368202" y="1793875"/>
            <a:ext cx="2643188" cy="4167188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6175849" y="1793876"/>
            <a:ext cx="2646363" cy="4167188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9005888" y="1793876"/>
            <a:ext cx="2646362" cy="4167187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263779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2962-317D-453A-962F-001C85118619}" type="datetime1">
              <a:rPr lang="sv-SE" smtClean="0"/>
              <a:t>2018-02-09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40617" y="6421919"/>
            <a:ext cx="3964896" cy="1538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84900" y="0"/>
            <a:ext cx="60071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40000" y="1793876"/>
            <a:ext cx="5465514" cy="4167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40000" y="538163"/>
            <a:ext cx="5465514" cy="10795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809006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441E-2A09-415E-BF4E-6BEF456B587C}" type="datetime1">
              <a:rPr lang="sv-SE" smtClean="0"/>
              <a:t>2018-02-09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8163" y="1793875"/>
            <a:ext cx="11114087" cy="4167188"/>
          </a:xfrm>
        </p:spPr>
        <p:txBody>
          <a:bodyPr/>
          <a:lstStyle>
            <a:lvl1pPr>
              <a:defRPr sz="3000"/>
            </a:lvl1pPr>
            <a:lvl2pPr>
              <a:defRPr sz="3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091612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FA05-6048-408F-A473-22A500C3CCCC}" type="datetime1">
              <a:rPr lang="sv-SE" smtClean="0"/>
              <a:t>2018-02-09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54811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CE91-9CBA-46AC-9372-29BC0B9F3FEC}" type="datetime1">
              <a:rPr lang="sv-SE" smtClean="0"/>
              <a:t>2018-02-09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49362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Meta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3363912" y="4513263"/>
            <a:ext cx="524182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Identifier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363912" y="4680493"/>
            <a:ext cx="2641601" cy="169277"/>
          </a:xfrm>
        </p:spPr>
        <p:txBody>
          <a:bodyPr wrap="square" rIns="0">
            <a:noAutofit/>
          </a:bodyPr>
          <a:lstStyle>
            <a:lvl1pPr marL="0" indent="0">
              <a:buNone/>
              <a:defRPr sz="10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Identifier 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363912" y="4904290"/>
            <a:ext cx="46807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aseline="0" dirty="0">
                <a:solidFill>
                  <a:schemeClr val="bg1">
                    <a:lumMod val="50000"/>
                  </a:schemeClr>
                </a:solidFill>
              </a:rPr>
              <a:t>Version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363912" y="5285792"/>
            <a:ext cx="503343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Status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63912" y="5453022"/>
            <a:ext cx="2641601" cy="169277"/>
          </a:xfrm>
        </p:spPr>
        <p:txBody>
          <a:bodyPr wrap="square" rIns="0">
            <a:noAutofit/>
          </a:bodyPr>
          <a:lstStyle>
            <a:lvl1pPr marL="0" indent="0">
              <a:buNone/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Status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363912" y="5676819"/>
            <a:ext cx="503343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Relation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3363912" y="5844047"/>
            <a:ext cx="2641601" cy="169277"/>
          </a:xfrm>
        </p:spPr>
        <p:txBody>
          <a:bodyPr wrap="square" rIns="0">
            <a:noAutofit/>
          </a:bodyPr>
          <a:lstStyle>
            <a:lvl1pPr marL="0" indent="0">
              <a:buNone/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Relation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538163" y="4517983"/>
            <a:ext cx="892873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Document</a:t>
            </a:r>
            <a:r>
              <a:rPr lang="en-GB" sz="1000" baseline="0" dirty="0">
                <a:solidFill>
                  <a:schemeClr val="bg1">
                    <a:lumMod val="50000"/>
                  </a:schemeClr>
                </a:solidFill>
              </a:rPr>
              <a:t> type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4" y="4685213"/>
            <a:ext cx="2646362" cy="169277"/>
          </a:xfrm>
        </p:spPr>
        <p:txBody>
          <a:bodyPr wrap="square" rIns="0">
            <a:noAutofit/>
          </a:bodyPr>
          <a:lstStyle>
            <a:lvl1pPr marL="0" indent="0">
              <a:buNone/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Document type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38163" y="4909010"/>
            <a:ext cx="490519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Creator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538163" y="5290512"/>
            <a:ext cx="750205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Approved by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538164" y="5457742"/>
            <a:ext cx="2646362" cy="169277"/>
          </a:xfrm>
        </p:spPr>
        <p:txBody>
          <a:bodyPr wrap="square" rIns="0">
            <a:noAutofit/>
          </a:bodyPr>
          <a:lstStyle>
            <a:lvl1pPr marL="0" indent="0">
              <a:buNone/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Name and telephone</a:t>
            </a:r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363912" y="5071519"/>
            <a:ext cx="2641601" cy="169277"/>
          </a:xfrm>
        </p:spPr>
        <p:txBody>
          <a:bodyPr wrap="square" rIns="0">
            <a:noAutofit/>
          </a:bodyPr>
          <a:lstStyle>
            <a:lvl1pPr marL="0" indent="0">
              <a:buNone/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Version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538164" y="5076239"/>
            <a:ext cx="2646362" cy="169277"/>
          </a:xfrm>
        </p:spPr>
        <p:txBody>
          <a:bodyPr wrap="square" rIns="0">
            <a:noAutofit/>
          </a:bodyPr>
          <a:lstStyle>
            <a:lvl1pPr marL="0" indent="0">
              <a:buNone/>
              <a:defRPr sz="10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Name and telephone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8163" y="1793875"/>
            <a:ext cx="5467350" cy="2719388"/>
          </a:xfrm>
        </p:spPr>
        <p:txBody>
          <a:bodyPr tIns="36000" rIns="180000" anchor="t">
            <a:noAutofit/>
          </a:bodyPr>
          <a:lstStyle>
            <a:lvl1pPr algn="l">
              <a:lnSpc>
                <a:spcPct val="85000"/>
              </a:lnSpc>
              <a:defRPr sz="60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5" name="Date Placeholder 2"/>
          <p:cNvSpPr>
            <a:spLocks noGrp="1"/>
          </p:cNvSpPr>
          <p:nvPr>
            <p:ph type="dt" sz="half" idx="14"/>
          </p:nvPr>
        </p:nvSpPr>
        <p:spPr>
          <a:xfrm>
            <a:off x="538163" y="6421919"/>
            <a:ext cx="828000" cy="153888"/>
          </a:xfrm>
        </p:spPr>
        <p:txBody>
          <a:bodyPr/>
          <a:lstStyle/>
          <a:p>
            <a:fld id="{2CD92C0D-8231-402A-85D6-A0D418927311}" type="datetime1">
              <a:rPr lang="sv-SE" noProof="0" smtClean="0"/>
              <a:t>2018-02-09</a:t>
            </a:fld>
            <a:endParaRPr lang="sv-SE" noProof="0" dirty="0"/>
          </a:p>
        </p:txBody>
      </p:sp>
      <p:sp>
        <p:nvSpPr>
          <p:cNvPr id="3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184901" y="1"/>
            <a:ext cx="60071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sv-SE" dirty="0"/>
          </a:p>
        </p:txBody>
      </p:sp>
      <p:pic>
        <p:nvPicPr>
          <p:cNvPr id="3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5" y="434061"/>
            <a:ext cx="18457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0665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11" r="-44411"/>
          <a:stretch/>
        </p:blipFill>
        <p:spPr>
          <a:xfrm>
            <a:off x="2749799" y="2434775"/>
            <a:ext cx="6692651" cy="198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565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38163" y="1793875"/>
            <a:ext cx="8291512" cy="2719388"/>
          </a:xfrm>
        </p:spPr>
        <p:txBody>
          <a:bodyPr tIns="36000" rIns="180000" anchor="t">
            <a:noAutofit/>
          </a:bodyPr>
          <a:lstStyle>
            <a:lvl1pPr algn="l">
              <a:lnSpc>
                <a:spcPct val="85000"/>
              </a:lnSpc>
              <a:defRPr sz="60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163" y="4689476"/>
            <a:ext cx="5467350" cy="1271587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4"/>
          </p:nvPr>
        </p:nvSpPr>
        <p:spPr>
          <a:xfrm>
            <a:off x="538163" y="6421919"/>
            <a:ext cx="828000" cy="153888"/>
          </a:xfrm>
        </p:spPr>
        <p:txBody>
          <a:bodyPr/>
          <a:lstStyle/>
          <a:p>
            <a:fld id="{F67724DB-0798-4225-AD49-C0B2F7DF2B75}" type="datetime1">
              <a:rPr lang="sv-SE" noProof="0" smtClean="0"/>
              <a:t>2018-02-09</a:t>
            </a:fld>
            <a:endParaRPr lang="sv-SE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5" y="434061"/>
            <a:ext cx="18457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508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EC0B-B113-4E00-86C2-F07B109D8B30}" type="datetime1">
              <a:rPr lang="sv-SE" smtClean="0"/>
              <a:t>2018-02-09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</a:t>
            </a:r>
            <a:r>
              <a:rPr lang="en-US" dirty="0" err="1"/>
              <a:t>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8163" y="1793875"/>
            <a:ext cx="11114087" cy="4167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009628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538162" y="538163"/>
            <a:ext cx="8291513" cy="3975100"/>
          </a:xfrm>
        </p:spPr>
        <p:txBody>
          <a:bodyPr tIns="36000" rIns="180000" anchor="t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162" y="4689476"/>
            <a:ext cx="8291513" cy="127158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0E39DC-FFE5-4E0E-81AF-A057D093AC29}" type="datetime1">
              <a:rPr lang="sv-SE" smtClean="0"/>
              <a:t>2018-02-09</a:t>
            </a:fld>
            <a:endParaRPr lang="sv-S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2D7E8A-A0E3-4239-9A38-4F8DCAE2A92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747075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ebbl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38164" y="538164"/>
            <a:ext cx="5467350" cy="2527299"/>
          </a:xfrm>
        </p:spPr>
        <p:txBody>
          <a:bodyPr tIns="36000" rIns="180000" anchor="t"/>
          <a:lstStyle>
            <a:lvl1pPr algn="l">
              <a:lnSpc>
                <a:spcPct val="8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7473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ebbl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38164" y="538164"/>
            <a:ext cx="5467350" cy="2527299"/>
          </a:xfrm>
        </p:spPr>
        <p:txBody>
          <a:bodyPr tIns="36000" rIns="180000" anchor="t"/>
          <a:lstStyle>
            <a:lvl1pPr algn="l">
              <a:lnSpc>
                <a:spcPct val="8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03590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ebbl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38164" y="538164"/>
            <a:ext cx="5467350" cy="2527299"/>
          </a:xfrm>
        </p:spPr>
        <p:txBody>
          <a:bodyPr tIns="36000" rIns="180000" anchor="t"/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5943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Ripp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 bwMode="invGray">
          <a:xfrm>
            <a:off x="-1057" y="1"/>
            <a:ext cx="12193057" cy="6858000"/>
            <a:chOff x="-1057" y="1"/>
            <a:chExt cx="12193057" cy="6858000"/>
          </a:xfrm>
        </p:grpSpPr>
        <p:sp>
          <p:nvSpPr>
            <p:cNvPr id="25" name="Freeform 24"/>
            <p:cNvSpPr>
              <a:spLocks/>
            </p:cNvSpPr>
            <p:nvPr userDrawn="1"/>
          </p:nvSpPr>
          <p:spPr bwMode="invGray">
            <a:xfrm>
              <a:off x="-1057" y="1"/>
              <a:ext cx="8691601" cy="3871890"/>
            </a:xfrm>
            <a:custGeom>
              <a:avLst/>
              <a:gdLst>
                <a:gd name="connsiteX0" fmla="*/ 4206316 w 8691601"/>
                <a:gd name="connsiteY0" fmla="*/ 0 h 3871890"/>
                <a:gd name="connsiteX1" fmla="*/ 5697461 w 8691601"/>
                <a:gd name="connsiteY1" fmla="*/ 0 h 3871890"/>
                <a:gd name="connsiteX2" fmla="*/ 5876669 w 8691601"/>
                <a:gd name="connsiteY2" fmla="*/ 0 h 3871890"/>
                <a:gd name="connsiteX3" fmla="*/ 5814491 w 8691601"/>
                <a:gd name="connsiteY3" fmla="*/ 33052 h 3871890"/>
                <a:gd name="connsiteX4" fmla="*/ 5876679 w 8691601"/>
                <a:gd name="connsiteY4" fmla="*/ 0 h 3871890"/>
                <a:gd name="connsiteX5" fmla="*/ 8527609 w 8691601"/>
                <a:gd name="connsiteY5" fmla="*/ 0 h 3871890"/>
                <a:gd name="connsiteX6" fmla="*/ 8691601 w 8691601"/>
                <a:gd name="connsiteY6" fmla="*/ 0 h 3871890"/>
                <a:gd name="connsiteX7" fmla="*/ 5144630 w 8691601"/>
                <a:gd name="connsiteY7" fmla="*/ 2017103 h 3871890"/>
                <a:gd name="connsiteX8" fmla="*/ 0 w 8691601"/>
                <a:gd name="connsiteY8" fmla="*/ 3871890 h 3871890"/>
                <a:gd name="connsiteX9" fmla="*/ 0 w 8691601"/>
                <a:gd name="connsiteY9" fmla="*/ 3778897 h 3871890"/>
                <a:gd name="connsiteX10" fmla="*/ 0 w 8691601"/>
                <a:gd name="connsiteY10" fmla="*/ 2506118 h 3871890"/>
                <a:gd name="connsiteX11" fmla="*/ 0 w 8691601"/>
                <a:gd name="connsiteY11" fmla="*/ 2379288 h 3871890"/>
                <a:gd name="connsiteX12" fmla="*/ 0 w 8691601"/>
                <a:gd name="connsiteY12" fmla="*/ 2378930 h 3871890"/>
                <a:gd name="connsiteX13" fmla="*/ 0 w 8691601"/>
                <a:gd name="connsiteY13" fmla="*/ 2377888 h 3871890"/>
                <a:gd name="connsiteX14" fmla="*/ 0 w 8691601"/>
                <a:gd name="connsiteY14" fmla="*/ 2289663 h 3871890"/>
                <a:gd name="connsiteX15" fmla="*/ 0 w 8691601"/>
                <a:gd name="connsiteY15" fmla="*/ 1582810 h 3871890"/>
                <a:gd name="connsiteX16" fmla="*/ 3846209 w 8691601"/>
                <a:gd name="connsiteY16" fmla="*/ 174177 h 3871890"/>
                <a:gd name="connsiteX17" fmla="*/ 4206316 w 8691601"/>
                <a:gd name="connsiteY17" fmla="*/ 0 h 3871890"/>
                <a:gd name="connsiteX18" fmla="*/ 0 w 8691601"/>
                <a:gd name="connsiteY18" fmla="*/ 0 h 3871890"/>
                <a:gd name="connsiteX19" fmla="*/ 4008300 w 8691601"/>
                <a:gd name="connsiteY19" fmla="*/ 0 h 3871890"/>
                <a:gd name="connsiteX20" fmla="*/ 4206095 w 8691601"/>
                <a:gd name="connsiteY20" fmla="*/ 0 h 3871890"/>
                <a:gd name="connsiteX21" fmla="*/ 3846008 w 8691601"/>
                <a:gd name="connsiteY21" fmla="*/ 174167 h 3871890"/>
                <a:gd name="connsiteX22" fmla="*/ 0 w 8691601"/>
                <a:gd name="connsiteY22" fmla="*/ 1582720 h 3871890"/>
                <a:gd name="connsiteX23" fmla="*/ 0 w 8691601"/>
                <a:gd name="connsiteY23" fmla="*/ 1494791 h 3871890"/>
                <a:gd name="connsiteX24" fmla="*/ 0 w 8691601"/>
                <a:gd name="connsiteY24" fmla="*/ 0 h 387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91601" h="3871890">
                  <a:moveTo>
                    <a:pt x="4206316" y="0"/>
                  </a:moveTo>
                  <a:cubicBezTo>
                    <a:pt x="4206316" y="0"/>
                    <a:pt x="4206316" y="0"/>
                    <a:pt x="5697461" y="0"/>
                  </a:cubicBezTo>
                  <a:lnTo>
                    <a:pt x="5876669" y="0"/>
                  </a:lnTo>
                  <a:lnTo>
                    <a:pt x="5814491" y="33052"/>
                  </a:lnTo>
                  <a:lnTo>
                    <a:pt x="5876679" y="0"/>
                  </a:lnTo>
                  <a:cubicBezTo>
                    <a:pt x="5876679" y="0"/>
                    <a:pt x="5876679" y="0"/>
                    <a:pt x="8527609" y="0"/>
                  </a:cubicBezTo>
                  <a:lnTo>
                    <a:pt x="8691601" y="0"/>
                  </a:lnTo>
                  <a:cubicBezTo>
                    <a:pt x="7673834" y="705056"/>
                    <a:pt x="6463332" y="1399967"/>
                    <a:pt x="5144630" y="2017103"/>
                  </a:cubicBezTo>
                  <a:cubicBezTo>
                    <a:pt x="3220677" y="2919980"/>
                    <a:pt x="1460717" y="3550642"/>
                    <a:pt x="0" y="3871890"/>
                  </a:cubicBezTo>
                  <a:cubicBezTo>
                    <a:pt x="0" y="3871890"/>
                    <a:pt x="0" y="3871890"/>
                    <a:pt x="0" y="3778897"/>
                  </a:cubicBezTo>
                  <a:cubicBezTo>
                    <a:pt x="0" y="3778897"/>
                    <a:pt x="0" y="3778897"/>
                    <a:pt x="0" y="2506118"/>
                  </a:cubicBezTo>
                  <a:lnTo>
                    <a:pt x="0" y="2379288"/>
                  </a:lnTo>
                  <a:lnTo>
                    <a:pt x="0" y="2378930"/>
                  </a:lnTo>
                  <a:lnTo>
                    <a:pt x="0" y="2377888"/>
                  </a:lnTo>
                  <a:cubicBezTo>
                    <a:pt x="0" y="2373687"/>
                    <a:pt x="0" y="2356882"/>
                    <a:pt x="0" y="2289663"/>
                  </a:cubicBezTo>
                  <a:cubicBezTo>
                    <a:pt x="0" y="2289663"/>
                    <a:pt x="0" y="2289663"/>
                    <a:pt x="0" y="1582810"/>
                  </a:cubicBezTo>
                  <a:cubicBezTo>
                    <a:pt x="1107370" y="1325772"/>
                    <a:pt x="2434524" y="842136"/>
                    <a:pt x="3846209" y="174177"/>
                  </a:cubicBezTo>
                  <a:cubicBezTo>
                    <a:pt x="3967935" y="116682"/>
                    <a:pt x="4087971" y="59186"/>
                    <a:pt x="4206316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008300" y="0"/>
                  </a:cubicBezTo>
                  <a:lnTo>
                    <a:pt x="4206095" y="0"/>
                  </a:lnTo>
                  <a:cubicBezTo>
                    <a:pt x="4087756" y="59183"/>
                    <a:pt x="3967727" y="116675"/>
                    <a:pt x="3846008" y="174167"/>
                  </a:cubicBezTo>
                  <a:cubicBezTo>
                    <a:pt x="2434396" y="842088"/>
                    <a:pt x="1107312" y="1325697"/>
                    <a:pt x="0" y="1582720"/>
                  </a:cubicBezTo>
                  <a:cubicBezTo>
                    <a:pt x="0" y="1582720"/>
                    <a:pt x="0" y="1582720"/>
                    <a:pt x="0" y="1494791"/>
                  </a:cubicBezTo>
                  <a:cubicBezTo>
                    <a:pt x="0" y="1494791"/>
                    <a:pt x="0" y="1494791"/>
                    <a:pt x="0" y="0"/>
                  </a:cubicBezTo>
                  <a:close/>
                </a:path>
              </a:pathLst>
            </a:custGeom>
            <a:solidFill>
              <a:srgbClr val="FF3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26" name="Group 25"/>
            <p:cNvGrpSpPr/>
            <p:nvPr userDrawn="1"/>
          </p:nvGrpSpPr>
          <p:grpSpPr bwMode="invGray">
            <a:xfrm>
              <a:off x="-1057" y="1"/>
              <a:ext cx="12193057" cy="6858000"/>
              <a:chOff x="19354800" y="-13931900"/>
              <a:chExt cx="42743438" cy="24041101"/>
            </a:xfrm>
          </p:grpSpPr>
          <p:sp>
            <p:nvSpPr>
              <p:cNvPr id="27" name="Freeform 31"/>
              <p:cNvSpPr>
                <a:spLocks/>
              </p:cNvSpPr>
              <p:nvPr userDrawn="1"/>
            </p:nvSpPr>
            <p:spPr bwMode="invGray">
              <a:xfrm>
                <a:off x="53789263" y="3417888"/>
                <a:ext cx="8308975" cy="6691313"/>
              </a:xfrm>
              <a:custGeom>
                <a:avLst/>
                <a:gdLst>
                  <a:gd name="T0" fmla="*/ 0 w 1402"/>
                  <a:gd name="T1" fmla="*/ 1129 h 1129"/>
                  <a:gd name="T2" fmla="*/ 1402 w 1402"/>
                  <a:gd name="T3" fmla="*/ 1129 h 1129"/>
                  <a:gd name="T4" fmla="*/ 1402 w 1402"/>
                  <a:gd name="T5" fmla="*/ 0 h 1129"/>
                  <a:gd name="T6" fmla="*/ 0 w 1402"/>
                  <a:gd name="T7" fmla="*/ 1129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2" h="1129">
                    <a:moveTo>
                      <a:pt x="0" y="1129"/>
                    </a:moveTo>
                    <a:cubicBezTo>
                      <a:pt x="1402" y="1129"/>
                      <a:pt x="1402" y="1129"/>
                      <a:pt x="1402" y="1129"/>
                    </a:cubicBezTo>
                    <a:cubicBezTo>
                      <a:pt x="1402" y="0"/>
                      <a:pt x="1402" y="0"/>
                      <a:pt x="1402" y="0"/>
                    </a:cubicBezTo>
                    <a:cubicBezTo>
                      <a:pt x="1011" y="387"/>
                      <a:pt x="540" y="767"/>
                      <a:pt x="0" y="1129"/>
                    </a:cubicBezTo>
                    <a:close/>
                  </a:path>
                </a:pathLst>
              </a:custGeom>
              <a:solidFill>
                <a:srgbClr val="CEFF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32"/>
              <p:cNvSpPr>
                <a:spLocks/>
              </p:cNvSpPr>
              <p:nvPr userDrawn="1"/>
            </p:nvSpPr>
            <p:spPr bwMode="invGray">
              <a:xfrm>
                <a:off x="37982525" y="-5076825"/>
                <a:ext cx="24115713" cy="15186025"/>
              </a:xfrm>
              <a:custGeom>
                <a:avLst/>
                <a:gdLst>
                  <a:gd name="T0" fmla="*/ 1741 w 4069"/>
                  <a:gd name="T1" fmla="*/ 1684 h 2562"/>
                  <a:gd name="T2" fmla="*/ 0 w 4069"/>
                  <a:gd name="T3" fmla="*/ 2562 h 2562"/>
                  <a:gd name="T4" fmla="*/ 2573 w 4069"/>
                  <a:gd name="T5" fmla="*/ 2562 h 2562"/>
                  <a:gd name="T6" fmla="*/ 2667 w 4069"/>
                  <a:gd name="T7" fmla="*/ 2562 h 2562"/>
                  <a:gd name="T8" fmla="*/ 4069 w 4069"/>
                  <a:gd name="T9" fmla="*/ 1433 h 2562"/>
                  <a:gd name="T10" fmla="*/ 4069 w 4069"/>
                  <a:gd name="T11" fmla="*/ 1362 h 2562"/>
                  <a:gd name="T12" fmla="*/ 4069 w 4069"/>
                  <a:gd name="T13" fmla="*/ 0 h 2562"/>
                  <a:gd name="T14" fmla="*/ 1741 w 4069"/>
                  <a:gd name="T15" fmla="*/ 1684 h 2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69" h="2562">
                    <a:moveTo>
                      <a:pt x="1741" y="1684"/>
                    </a:moveTo>
                    <a:cubicBezTo>
                      <a:pt x="1151" y="2023"/>
                      <a:pt x="566" y="2317"/>
                      <a:pt x="0" y="2562"/>
                    </a:cubicBezTo>
                    <a:cubicBezTo>
                      <a:pt x="2573" y="2562"/>
                      <a:pt x="2573" y="2562"/>
                      <a:pt x="2573" y="2562"/>
                    </a:cubicBezTo>
                    <a:cubicBezTo>
                      <a:pt x="2667" y="2562"/>
                      <a:pt x="2667" y="2562"/>
                      <a:pt x="2667" y="2562"/>
                    </a:cubicBezTo>
                    <a:cubicBezTo>
                      <a:pt x="3207" y="2200"/>
                      <a:pt x="3678" y="1820"/>
                      <a:pt x="4069" y="1433"/>
                    </a:cubicBezTo>
                    <a:cubicBezTo>
                      <a:pt x="4069" y="1362"/>
                      <a:pt x="4069" y="1362"/>
                      <a:pt x="4069" y="1362"/>
                    </a:cubicBezTo>
                    <a:cubicBezTo>
                      <a:pt x="4069" y="0"/>
                      <a:pt x="4069" y="0"/>
                      <a:pt x="4069" y="0"/>
                    </a:cubicBezTo>
                    <a:cubicBezTo>
                      <a:pt x="3487" y="562"/>
                      <a:pt x="2705" y="1130"/>
                      <a:pt x="1741" y="1684"/>
                    </a:cubicBezTo>
                    <a:close/>
                  </a:path>
                </a:pathLst>
              </a:custGeom>
              <a:solidFill>
                <a:srgbClr val="990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33"/>
              <p:cNvSpPr>
                <a:spLocks/>
              </p:cNvSpPr>
              <p:nvPr userDrawn="1"/>
            </p:nvSpPr>
            <p:spPr bwMode="invGray">
              <a:xfrm>
                <a:off x="31610300" y="-7500938"/>
                <a:ext cx="30487938" cy="17610138"/>
              </a:xfrm>
              <a:custGeom>
                <a:avLst/>
                <a:gdLst>
                  <a:gd name="T0" fmla="*/ 2574 w 5144"/>
                  <a:gd name="T1" fmla="*/ 1825 h 2971"/>
                  <a:gd name="T2" fmla="*/ 0 w 5144"/>
                  <a:gd name="T3" fmla="*/ 2971 h 2971"/>
                  <a:gd name="T4" fmla="*/ 945 w 5144"/>
                  <a:gd name="T5" fmla="*/ 2971 h 2971"/>
                  <a:gd name="T6" fmla="*/ 1075 w 5144"/>
                  <a:gd name="T7" fmla="*/ 2971 h 2971"/>
                  <a:gd name="T8" fmla="*/ 2816 w 5144"/>
                  <a:gd name="T9" fmla="*/ 2093 h 2971"/>
                  <a:gd name="T10" fmla="*/ 5144 w 5144"/>
                  <a:gd name="T11" fmla="*/ 409 h 2971"/>
                  <a:gd name="T12" fmla="*/ 5144 w 5144"/>
                  <a:gd name="T13" fmla="*/ 340 h 2971"/>
                  <a:gd name="T14" fmla="*/ 5144 w 5144"/>
                  <a:gd name="T15" fmla="*/ 0 h 2971"/>
                  <a:gd name="T16" fmla="*/ 2574 w 5144"/>
                  <a:gd name="T17" fmla="*/ 1825 h 2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44" h="2971">
                    <a:moveTo>
                      <a:pt x="2574" y="1825"/>
                    </a:moveTo>
                    <a:cubicBezTo>
                      <a:pt x="1667" y="2308"/>
                      <a:pt x="799" y="2694"/>
                      <a:pt x="0" y="2971"/>
                    </a:cubicBezTo>
                    <a:cubicBezTo>
                      <a:pt x="945" y="2971"/>
                      <a:pt x="945" y="2971"/>
                      <a:pt x="945" y="2971"/>
                    </a:cubicBezTo>
                    <a:cubicBezTo>
                      <a:pt x="1075" y="2971"/>
                      <a:pt x="1075" y="2971"/>
                      <a:pt x="1075" y="2971"/>
                    </a:cubicBezTo>
                    <a:cubicBezTo>
                      <a:pt x="1641" y="2726"/>
                      <a:pt x="2226" y="2432"/>
                      <a:pt x="2816" y="2093"/>
                    </a:cubicBezTo>
                    <a:cubicBezTo>
                      <a:pt x="3780" y="1539"/>
                      <a:pt x="4562" y="971"/>
                      <a:pt x="5144" y="409"/>
                    </a:cubicBezTo>
                    <a:cubicBezTo>
                      <a:pt x="5144" y="340"/>
                      <a:pt x="5144" y="340"/>
                      <a:pt x="5144" y="340"/>
                    </a:cubicBezTo>
                    <a:cubicBezTo>
                      <a:pt x="5144" y="0"/>
                      <a:pt x="5144" y="0"/>
                      <a:pt x="5144" y="0"/>
                    </a:cubicBezTo>
                    <a:cubicBezTo>
                      <a:pt x="4517" y="627"/>
                      <a:pt x="3642" y="1256"/>
                      <a:pt x="2574" y="1825"/>
                    </a:cubicBezTo>
                    <a:close/>
                  </a:path>
                </a:pathLst>
              </a:custGeom>
              <a:solidFill>
                <a:srgbClr val="99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34"/>
              <p:cNvSpPr>
                <a:spLocks/>
              </p:cNvSpPr>
              <p:nvPr userDrawn="1"/>
            </p:nvSpPr>
            <p:spPr bwMode="invGray">
              <a:xfrm>
                <a:off x="19354800" y="-13931900"/>
                <a:ext cx="42743438" cy="24041101"/>
              </a:xfrm>
              <a:custGeom>
                <a:avLst/>
                <a:gdLst>
                  <a:gd name="T0" fmla="*/ 5141 w 7212"/>
                  <a:gd name="T1" fmla="*/ 0 h 4056"/>
                  <a:gd name="T2" fmla="*/ 3043 w 7212"/>
                  <a:gd name="T3" fmla="*/ 1193 h 4056"/>
                  <a:gd name="T4" fmla="*/ 0 w 7212"/>
                  <a:gd name="T5" fmla="*/ 2290 h 4056"/>
                  <a:gd name="T6" fmla="*/ 0 w 7212"/>
                  <a:gd name="T7" fmla="*/ 4056 h 4056"/>
                  <a:gd name="T8" fmla="*/ 1910 w 7212"/>
                  <a:gd name="T9" fmla="*/ 4056 h 4056"/>
                  <a:gd name="T10" fmla="*/ 2068 w 7212"/>
                  <a:gd name="T11" fmla="*/ 4056 h 4056"/>
                  <a:gd name="T12" fmla="*/ 4642 w 7212"/>
                  <a:gd name="T13" fmla="*/ 2910 h 4056"/>
                  <a:gd name="T14" fmla="*/ 7212 w 7212"/>
                  <a:gd name="T15" fmla="*/ 1085 h 4056"/>
                  <a:gd name="T16" fmla="*/ 7212 w 7212"/>
                  <a:gd name="T17" fmla="*/ 1015 h 4056"/>
                  <a:gd name="T18" fmla="*/ 7212 w 7212"/>
                  <a:gd name="T19" fmla="*/ 0 h 4056"/>
                  <a:gd name="T20" fmla="*/ 5141 w 7212"/>
                  <a:gd name="T21" fmla="*/ 0 h 4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12" h="4056">
                    <a:moveTo>
                      <a:pt x="5141" y="0"/>
                    </a:moveTo>
                    <a:cubicBezTo>
                      <a:pt x="4539" y="417"/>
                      <a:pt x="3823" y="828"/>
                      <a:pt x="3043" y="1193"/>
                    </a:cubicBezTo>
                    <a:cubicBezTo>
                      <a:pt x="1905" y="1727"/>
                      <a:pt x="864" y="2100"/>
                      <a:pt x="0" y="2290"/>
                    </a:cubicBezTo>
                    <a:cubicBezTo>
                      <a:pt x="0" y="4056"/>
                      <a:pt x="0" y="4056"/>
                      <a:pt x="0" y="4056"/>
                    </a:cubicBezTo>
                    <a:cubicBezTo>
                      <a:pt x="1910" y="4056"/>
                      <a:pt x="1910" y="4056"/>
                      <a:pt x="1910" y="4056"/>
                    </a:cubicBezTo>
                    <a:cubicBezTo>
                      <a:pt x="2068" y="4056"/>
                      <a:pt x="2068" y="4056"/>
                      <a:pt x="2068" y="4056"/>
                    </a:cubicBezTo>
                    <a:cubicBezTo>
                      <a:pt x="2867" y="3779"/>
                      <a:pt x="3735" y="3393"/>
                      <a:pt x="4642" y="2910"/>
                    </a:cubicBezTo>
                    <a:cubicBezTo>
                      <a:pt x="5710" y="2341"/>
                      <a:pt x="6585" y="1712"/>
                      <a:pt x="7212" y="1085"/>
                    </a:cubicBezTo>
                    <a:cubicBezTo>
                      <a:pt x="7212" y="1015"/>
                      <a:pt x="7212" y="1015"/>
                      <a:pt x="7212" y="1015"/>
                    </a:cubicBezTo>
                    <a:cubicBezTo>
                      <a:pt x="7212" y="0"/>
                      <a:pt x="7212" y="0"/>
                      <a:pt x="7212" y="0"/>
                    </a:cubicBezTo>
                    <a:lnTo>
                      <a:pt x="5141" y="0"/>
                    </a:lnTo>
                    <a:close/>
                  </a:path>
                </a:pathLst>
              </a:custGeom>
              <a:solidFill>
                <a:srgbClr val="990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36"/>
              <p:cNvSpPr>
                <a:spLocks/>
              </p:cNvSpPr>
              <p:nvPr userDrawn="1"/>
            </p:nvSpPr>
            <p:spPr bwMode="invGray">
              <a:xfrm>
                <a:off x="19354800" y="-13931900"/>
                <a:ext cx="20600988" cy="8340725"/>
              </a:xfrm>
              <a:custGeom>
                <a:avLst/>
                <a:gdLst>
                  <a:gd name="T0" fmla="*/ 3370 w 3476"/>
                  <a:gd name="T1" fmla="*/ 0 h 1407"/>
                  <a:gd name="T2" fmla="*/ 2488 w 3476"/>
                  <a:gd name="T3" fmla="*/ 0 h 1407"/>
                  <a:gd name="T4" fmla="*/ 2275 w 3476"/>
                  <a:gd name="T5" fmla="*/ 103 h 1407"/>
                  <a:gd name="T6" fmla="*/ 0 w 3476"/>
                  <a:gd name="T7" fmla="*/ 936 h 1407"/>
                  <a:gd name="T8" fmla="*/ 0 w 3476"/>
                  <a:gd name="T9" fmla="*/ 1354 h 1407"/>
                  <a:gd name="T10" fmla="*/ 0 w 3476"/>
                  <a:gd name="T11" fmla="*/ 1407 h 1407"/>
                  <a:gd name="T12" fmla="*/ 2593 w 3476"/>
                  <a:gd name="T13" fmla="*/ 451 h 1407"/>
                  <a:gd name="T14" fmla="*/ 3476 w 3476"/>
                  <a:gd name="T15" fmla="*/ 0 h 1407"/>
                  <a:gd name="T16" fmla="*/ 3370 w 3476"/>
                  <a:gd name="T17" fmla="*/ 0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76" h="1407">
                    <a:moveTo>
                      <a:pt x="3370" y="0"/>
                    </a:moveTo>
                    <a:cubicBezTo>
                      <a:pt x="2488" y="0"/>
                      <a:pt x="2488" y="0"/>
                      <a:pt x="2488" y="0"/>
                    </a:cubicBezTo>
                    <a:cubicBezTo>
                      <a:pt x="2418" y="35"/>
                      <a:pt x="2347" y="69"/>
                      <a:pt x="2275" y="103"/>
                    </a:cubicBezTo>
                    <a:cubicBezTo>
                      <a:pt x="1440" y="498"/>
                      <a:pt x="655" y="784"/>
                      <a:pt x="0" y="936"/>
                    </a:cubicBezTo>
                    <a:cubicBezTo>
                      <a:pt x="0" y="1354"/>
                      <a:pt x="0" y="1354"/>
                      <a:pt x="0" y="1354"/>
                    </a:cubicBezTo>
                    <a:cubicBezTo>
                      <a:pt x="0" y="1407"/>
                      <a:pt x="0" y="1407"/>
                      <a:pt x="0" y="1407"/>
                    </a:cubicBezTo>
                    <a:cubicBezTo>
                      <a:pt x="732" y="1235"/>
                      <a:pt x="1618" y="910"/>
                      <a:pt x="2593" y="451"/>
                    </a:cubicBezTo>
                    <a:cubicBezTo>
                      <a:pt x="2900" y="306"/>
                      <a:pt x="3196" y="155"/>
                      <a:pt x="3476" y="0"/>
                    </a:cubicBezTo>
                    <a:lnTo>
                      <a:pt x="3370" y="0"/>
                    </a:lnTo>
                    <a:close/>
                  </a:path>
                </a:pathLst>
              </a:custGeom>
              <a:solidFill>
                <a:srgbClr val="E12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37"/>
              <p:cNvSpPr>
                <a:spLocks/>
              </p:cNvSpPr>
              <p:nvPr userDrawn="1"/>
            </p:nvSpPr>
            <p:spPr bwMode="invGray">
              <a:xfrm>
                <a:off x="19354800" y="-13931900"/>
                <a:ext cx="14744700" cy="5548313"/>
              </a:xfrm>
              <a:custGeom>
                <a:avLst/>
                <a:gdLst>
                  <a:gd name="T0" fmla="*/ 2371 w 2488"/>
                  <a:gd name="T1" fmla="*/ 0 h 936"/>
                  <a:gd name="T2" fmla="*/ 0 w 2488"/>
                  <a:gd name="T3" fmla="*/ 0 h 936"/>
                  <a:gd name="T4" fmla="*/ 0 w 2488"/>
                  <a:gd name="T5" fmla="*/ 884 h 936"/>
                  <a:gd name="T6" fmla="*/ 0 w 2488"/>
                  <a:gd name="T7" fmla="*/ 936 h 936"/>
                  <a:gd name="T8" fmla="*/ 2275 w 2488"/>
                  <a:gd name="T9" fmla="*/ 103 h 936"/>
                  <a:gd name="T10" fmla="*/ 2488 w 2488"/>
                  <a:gd name="T11" fmla="*/ 0 h 936"/>
                  <a:gd name="T12" fmla="*/ 2371 w 2488"/>
                  <a:gd name="T13" fmla="*/ 0 h 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88" h="936">
                    <a:moveTo>
                      <a:pt x="23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84"/>
                      <a:pt x="0" y="884"/>
                      <a:pt x="0" y="884"/>
                    </a:cubicBezTo>
                    <a:cubicBezTo>
                      <a:pt x="0" y="936"/>
                      <a:pt x="0" y="936"/>
                      <a:pt x="0" y="936"/>
                    </a:cubicBezTo>
                    <a:cubicBezTo>
                      <a:pt x="655" y="784"/>
                      <a:pt x="1440" y="498"/>
                      <a:pt x="2275" y="103"/>
                    </a:cubicBezTo>
                    <a:cubicBezTo>
                      <a:pt x="2347" y="69"/>
                      <a:pt x="2418" y="35"/>
                      <a:pt x="2488" y="0"/>
                    </a:cubicBezTo>
                    <a:lnTo>
                      <a:pt x="2371" y="0"/>
                    </a:lnTo>
                    <a:close/>
                  </a:path>
                </a:pathLst>
              </a:custGeom>
              <a:solidFill>
                <a:srgbClr val="FF3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538163" y="538164"/>
            <a:ext cx="8291511" cy="3975099"/>
          </a:xfrm>
        </p:spPr>
        <p:txBody>
          <a:bodyPr tIns="36000" rIns="180000" anchor="t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 dirty="0" err="1"/>
              <a:t>TO</a:t>
            </a:r>
            <a:r>
              <a:rPr lang="en-US" dirty="0"/>
              <a:t>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47855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999" y="538163"/>
            <a:ext cx="11112251" cy="1079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793875"/>
            <a:ext cx="11112251" cy="4167188"/>
          </a:xfrm>
          <a:prstGeom prst="rect">
            <a:avLst/>
          </a:prstGeom>
        </p:spPr>
        <p:txBody>
          <a:bodyPr vert="horz" lIns="0" tIns="0" rIns="18000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4746" y="6421919"/>
            <a:ext cx="8280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0D9D35-8D62-44D1-941B-869E882D2AD8}" type="datetime1">
              <a:rPr lang="sv-SE" noProof="0" smtClean="0"/>
              <a:t>2018-02-09</a:t>
            </a:fld>
            <a:endParaRPr lang="sv-S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617" y="6421919"/>
            <a:ext cx="90360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999" y="6421919"/>
            <a:ext cx="4320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92D7E8A-A0E3-4239-9A38-4F8DCAE2A924}" type="slidenum">
              <a:rPr lang="sv-SE" noProof="0" smtClean="0"/>
              <a:pPr/>
              <a:t>‹#›</a:t>
            </a:fld>
            <a:endParaRPr lang="sv-SE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1" y="6320917"/>
            <a:ext cx="338349" cy="3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2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</p:sldLayoutIdLst>
  <p:transition>
    <p:fade/>
  </p:transition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4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575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76225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−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864000" indent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864000" indent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6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200" kern="1200">
          <a:solidFill>
            <a:schemeClr val="tx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39">
          <p15:clr>
            <a:srgbClr val="F26B43"/>
          </p15:clr>
        </p15:guide>
        <p15:guide id="2" pos="3896">
          <p15:clr>
            <a:srgbClr val="F26B43"/>
          </p15:clr>
        </p15:guide>
        <p15:guide id="3" pos="339">
          <p15:clr>
            <a:srgbClr val="F26B43"/>
          </p15:clr>
        </p15:guide>
        <p15:guide id="4" pos="7340">
          <p15:clr>
            <a:srgbClr val="F26B43"/>
          </p15:clr>
        </p15:guide>
        <p15:guide id="5" orient="horz" pos="3755">
          <p15:clr>
            <a:srgbClr val="F26B43"/>
          </p15:clr>
        </p15:guide>
        <p15:guide id="6" orient="horz" pos="1019">
          <p15:clr>
            <a:srgbClr val="F26B43"/>
          </p15:clr>
        </p15:guide>
        <p15:guide id="7" pos="2006">
          <p15:clr>
            <a:srgbClr val="F26B43"/>
          </p15:clr>
        </p15:guide>
        <p15:guide id="8" pos="5673">
          <p15:clr>
            <a:srgbClr val="F26B43"/>
          </p15:clr>
        </p15:guide>
        <p15:guide id="9" pos="2118">
          <p15:clr>
            <a:srgbClr val="F26B43"/>
          </p15:clr>
        </p15:guide>
        <p15:guide id="10" pos="3783">
          <p15:clr>
            <a:srgbClr val="F26B43"/>
          </p15:clr>
        </p15:guide>
        <p15:guide id="11" pos="5562">
          <p15:clr>
            <a:srgbClr val="F26B43"/>
          </p15:clr>
        </p15:guide>
        <p15:guide id="12" orient="horz" pos="1130">
          <p15:clr>
            <a:srgbClr val="F26B43"/>
          </p15:clr>
        </p15:guide>
        <p15:guide id="13" orient="horz" pos="2042">
          <p15:clr>
            <a:srgbClr val="F26B43"/>
          </p15:clr>
        </p15:guide>
        <p15:guide id="14" orient="horz" pos="2843">
          <p15:clr>
            <a:srgbClr val="F26B43"/>
          </p15:clr>
        </p15:guide>
        <p15:guide id="15" orient="horz" pos="1931">
          <p15:clr>
            <a:srgbClr val="F26B43"/>
          </p15:clr>
        </p15:guide>
        <p15:guide id="16" orient="horz" pos="2954">
          <p15:clr>
            <a:srgbClr val="F26B43"/>
          </p15:clr>
        </p15:guide>
        <p15:guide id="17" orient="horz" pos="38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jpg"/><Relationship Id="rId7" Type="http://schemas.openxmlformats.org/officeDocument/2006/relationships/image" Target="../media/image14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file:///C:\Program%20Files\Learingpoint\Bildbank\\02%20Telia%20Company%20Images\20131030-ts-tallinn-066.jpg" TargetMode="Externa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Learingpoint\Bildbank\\02%20Telia%20Company%20Images\20131016-ts-stockholm-058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8162" y="1400640"/>
            <a:ext cx="9808995" cy="2719388"/>
          </a:xfrm>
        </p:spPr>
        <p:txBody>
          <a:bodyPr/>
          <a:lstStyle/>
          <a:p>
            <a:r>
              <a:rPr lang="sv-SE" sz="4800" dirty="0" smtClean="0"/>
              <a:t>Öxabäck Fiber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AB608A-D6DD-42BE-A811-D63FE9676AD1}" type="datetime1">
              <a:rPr lang="sv-SE" noProof="0" smtClean="0"/>
              <a:t>2018-02-09</a:t>
            </a:fld>
            <a:endParaRPr lang="sv-SE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2626822"/>
            <a:ext cx="5360595" cy="357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38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noProof="0" smtClean="0"/>
              <a:t>yyyy-mm-dd</a:t>
            </a:r>
            <a:endParaRPr lang="sv-SE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6575"/>
            <a:ext cx="12192000" cy="3194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163" y="1907822"/>
            <a:ext cx="4291012" cy="792163"/>
          </a:xfrm>
        </p:spPr>
        <p:txBody>
          <a:bodyPr/>
          <a:lstStyle/>
          <a:p>
            <a:r>
              <a:rPr lang="sv-SE" sz="6600" dirty="0" smtClean="0"/>
              <a:t>Telia Life</a:t>
            </a:r>
            <a:r>
              <a:rPr lang="en-US" sz="6600" dirty="0"/>
              <a:t/>
            </a:r>
            <a:br>
              <a:rPr lang="en-US" sz="6600" dirty="0"/>
            </a:br>
            <a:r>
              <a:rPr lang="sv-SE" sz="6600" dirty="0" smtClean="0"/>
              <a:t/>
            </a:r>
            <a:br>
              <a:rPr lang="sv-SE" sz="6600" dirty="0" smtClean="0"/>
            </a:br>
            <a:endParaRPr lang="en-US" sz="6600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19" y="6757"/>
            <a:ext cx="7048581" cy="36698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43419" y="142875"/>
            <a:ext cx="5572206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45357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EC0B-B113-4E00-86C2-F07B109D8B30}" type="datetime1">
              <a:rPr lang="sv-SE" smtClean="0"/>
              <a:t>2018-02-09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Välj till en annan hastighet</a:t>
            </a:r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6785907" y="4461185"/>
            <a:ext cx="2531462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/>
              <a:t>Vårt värsting-bredband</a:t>
            </a:r>
            <a:endParaRPr lang="sv-SE" sz="1600" b="1" dirty="0"/>
          </a:p>
          <a:p>
            <a:pPr algn="ctr"/>
            <a:endParaRPr lang="sv-SE" b="1" dirty="0" smtClean="0"/>
          </a:p>
          <a:p>
            <a:pPr algn="ctr"/>
            <a:r>
              <a:rPr lang="sv-SE" sz="2400" b="1" dirty="0" smtClean="0">
                <a:solidFill>
                  <a:schemeClr val="accent3"/>
                </a:solidFill>
              </a:rPr>
              <a:t>699 kr/mån</a:t>
            </a:r>
            <a:r>
              <a:rPr lang="sv-SE" sz="2400" dirty="0" smtClean="0"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sv-SE" sz="2000" dirty="0" smtClean="0"/>
              <a:t>ord. pris 999 kr/mån </a:t>
            </a:r>
            <a:endParaRPr lang="sv-SE" sz="2000" dirty="0"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7719" y="4458435"/>
            <a:ext cx="299312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/>
              <a:t>Jobb &amp; nöje för hela familjen</a:t>
            </a:r>
          </a:p>
          <a:p>
            <a:pPr algn="ctr"/>
            <a:endParaRPr lang="sv-SE" sz="1400" dirty="0" smtClean="0"/>
          </a:p>
          <a:p>
            <a:pPr algn="ctr"/>
            <a:r>
              <a:rPr lang="sv-SE" sz="2400" b="1" dirty="0">
                <a:solidFill>
                  <a:schemeClr val="accent3"/>
                </a:solidFill>
              </a:rPr>
              <a:t>9</a:t>
            </a:r>
            <a:r>
              <a:rPr lang="sv-SE" sz="2400" b="1" dirty="0" smtClean="0">
                <a:solidFill>
                  <a:schemeClr val="accent3"/>
                </a:solidFill>
              </a:rPr>
              <a:t>9 kr/mån</a:t>
            </a:r>
            <a:endParaRPr lang="sv-SE" sz="2400" dirty="0" smtClean="0">
              <a:solidFill>
                <a:schemeClr val="accent3"/>
              </a:solidFill>
            </a:endParaRPr>
          </a:p>
          <a:p>
            <a:pPr algn="ctr"/>
            <a:r>
              <a:rPr lang="sv-SE" sz="2000" dirty="0" smtClean="0"/>
              <a:t>ord. pris 499 kr/mån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46" y="2109411"/>
            <a:ext cx="2463075" cy="2154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54" y="2104316"/>
            <a:ext cx="2443568" cy="2137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73422" y="6092803"/>
            <a:ext cx="189795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dirty="0" smtClean="0"/>
              <a:t>*Priser kan ändras</a:t>
            </a: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365045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EC0B-B113-4E00-86C2-F07B109D8B30}" type="datetime1">
              <a:rPr lang="sv-SE" smtClean="0"/>
              <a:t>2018-02-09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Köp till fler tv-boxar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8163" y="1793875"/>
            <a:ext cx="11114087" cy="3546751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				Tv-box, Arris 4302, </a:t>
            </a:r>
            <a:r>
              <a:rPr lang="sv-SE" dirty="0">
                <a:solidFill>
                  <a:schemeClr val="accent3"/>
                </a:solidFill>
              </a:rPr>
              <a:t>6</a:t>
            </a:r>
            <a:r>
              <a:rPr lang="sv-SE" dirty="0" smtClean="0">
                <a:solidFill>
                  <a:schemeClr val="accent3"/>
                </a:solidFill>
              </a:rPr>
              <a:t>99 </a:t>
            </a:r>
            <a:r>
              <a:rPr lang="sv-SE" dirty="0">
                <a:solidFill>
                  <a:schemeClr val="accent3"/>
                </a:solidFill>
              </a:rPr>
              <a:t>kr </a:t>
            </a:r>
            <a:r>
              <a:rPr lang="sv-SE" dirty="0"/>
              <a:t>ord. pris </a:t>
            </a:r>
            <a:r>
              <a:rPr lang="sv-SE" dirty="0" smtClean="0"/>
              <a:t>1299 </a:t>
            </a:r>
            <a:r>
              <a:rPr lang="sv-SE" dirty="0"/>
              <a:t>kr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			Inspelningsbar </a:t>
            </a:r>
            <a:r>
              <a:rPr lang="sv-SE" dirty="0" err="1" smtClean="0"/>
              <a:t>Arris</a:t>
            </a:r>
            <a:r>
              <a:rPr lang="sv-SE" dirty="0" smtClean="0"/>
              <a:t> 4302 + Hårddisk, </a:t>
            </a:r>
            <a:r>
              <a:rPr lang="sv-SE" dirty="0" smtClean="0">
                <a:solidFill>
                  <a:schemeClr val="accent3"/>
                </a:solidFill>
              </a:rPr>
              <a:t>1698 </a:t>
            </a:r>
            <a:r>
              <a:rPr lang="sv-SE" dirty="0">
                <a:solidFill>
                  <a:schemeClr val="accent3"/>
                </a:solidFill>
              </a:rPr>
              <a:t>kr </a:t>
            </a:r>
            <a:r>
              <a:rPr lang="sv-SE" dirty="0"/>
              <a:t>ord. pris </a:t>
            </a:r>
            <a:r>
              <a:rPr lang="sv-SE" dirty="0" smtClean="0"/>
              <a:t>2700 kr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			(Endast Hårddisken </a:t>
            </a:r>
            <a:r>
              <a:rPr lang="sv-SE" dirty="0" smtClean="0">
                <a:solidFill>
                  <a:schemeClr val="accent3"/>
                </a:solidFill>
              </a:rPr>
              <a:t>999 kr</a:t>
            </a:r>
            <a:r>
              <a:rPr lang="sv-SE" dirty="0" smtClean="0"/>
              <a:t>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Har du Telias </a:t>
            </a:r>
            <a:r>
              <a:rPr lang="sv-SE" dirty="0"/>
              <a:t>tv-box </a:t>
            </a:r>
            <a:r>
              <a:rPr lang="sv-SE" dirty="0" smtClean="0"/>
              <a:t>sedan tidigare så </a:t>
            </a:r>
            <a:r>
              <a:rPr lang="sv-SE" dirty="0"/>
              <a:t>kan </a:t>
            </a:r>
            <a:r>
              <a:rPr lang="sv-SE" dirty="0" smtClean="0"/>
              <a:t>den användas.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8" name="Content Placeholder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436">
            <a:off x="730189" y="970607"/>
            <a:ext cx="2223205" cy="23356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78662" y="6360363"/>
            <a:ext cx="189795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dirty="0" smtClean="0"/>
              <a:t>*Priser kan ändras</a:t>
            </a:r>
            <a:endParaRPr lang="en-US" dirty="0" err="1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76" y="2851265"/>
            <a:ext cx="2098339" cy="1543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8380" y="4116609"/>
            <a:ext cx="2778517" cy="155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08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EC0B-B113-4E00-86C2-F07B109D8B30}" type="datetime1">
              <a:rPr lang="sv-SE" smtClean="0"/>
              <a:t>2018-02-09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Förstärk ditt trådlösa nätverk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4770" y="1905075"/>
            <a:ext cx="6431857" cy="1313412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Trådlös TV, </a:t>
            </a:r>
            <a:r>
              <a:rPr lang="sv-SE" dirty="0" err="1" smtClean="0"/>
              <a:t>Technicolor</a:t>
            </a:r>
            <a:r>
              <a:rPr lang="sv-SE" dirty="0" smtClean="0"/>
              <a:t> TG234 pris </a:t>
            </a:r>
            <a:r>
              <a:rPr lang="sv-SE" dirty="0" smtClean="0">
                <a:solidFill>
                  <a:schemeClr val="accent3"/>
                </a:solidFill>
              </a:rPr>
              <a:t>599 kr</a:t>
            </a:r>
            <a:endParaRPr lang="sv-SE" dirty="0"/>
          </a:p>
          <a:p>
            <a:r>
              <a:rPr lang="sv-SE" dirty="0" smtClean="0"/>
              <a:t>Hög hastighet</a:t>
            </a:r>
          </a:p>
          <a:p>
            <a:r>
              <a:rPr lang="sv-SE" dirty="0" smtClean="0"/>
              <a:t>Kan även användas som WIFI-</a:t>
            </a:r>
            <a:r>
              <a:rPr lang="sv-SE" dirty="0" err="1" smtClean="0"/>
              <a:t>repeater</a:t>
            </a:r>
            <a:endParaRPr lang="sv-SE" dirty="0" smtClean="0"/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			</a:t>
            </a: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74" y="1617663"/>
            <a:ext cx="2492722" cy="1888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59" y="3874502"/>
            <a:ext cx="2591937" cy="2024402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4770" y="4003020"/>
            <a:ext cx="6431857" cy="1767366"/>
          </a:xfrm>
          <a:prstGeom prst="rect">
            <a:avLst/>
          </a:prstGeom>
        </p:spPr>
        <p:txBody>
          <a:bodyPr vert="horz" lIns="0" tIns="0" rIns="180000" bIns="0" rtlCol="0">
            <a:noAutofit/>
          </a:bodyPr>
          <a:lstStyle>
            <a:lvl1pPr marL="284400" indent="-2844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76225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−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40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 smtClean="0"/>
              <a:t>3-pack </a:t>
            </a:r>
            <a:r>
              <a:rPr lang="sv-SE" dirty="0" err="1" smtClean="0"/>
              <a:t>Airties</a:t>
            </a:r>
            <a:r>
              <a:rPr lang="sv-SE" dirty="0" smtClean="0"/>
              <a:t> Premium WIFI </a:t>
            </a:r>
            <a:r>
              <a:rPr lang="sv-SE" dirty="0" smtClean="0">
                <a:solidFill>
                  <a:schemeClr val="accent3"/>
                </a:solidFill>
              </a:rPr>
              <a:t>2400 </a:t>
            </a:r>
            <a:r>
              <a:rPr lang="sv-SE" dirty="0">
                <a:solidFill>
                  <a:schemeClr val="accent3"/>
                </a:solidFill>
              </a:rPr>
              <a:t>kr </a:t>
            </a:r>
            <a:r>
              <a:rPr lang="sv-SE" dirty="0"/>
              <a:t>ord. pris </a:t>
            </a:r>
            <a:r>
              <a:rPr lang="sv-SE" dirty="0" smtClean="0"/>
              <a:t>2880 </a:t>
            </a:r>
            <a:r>
              <a:rPr lang="sv-SE" dirty="0"/>
              <a:t>kr</a:t>
            </a:r>
            <a:endParaRPr lang="sv-SE" dirty="0" smtClean="0"/>
          </a:p>
          <a:p>
            <a:r>
              <a:rPr lang="sv-SE" dirty="0" smtClean="0"/>
              <a:t>Snabb enkel installation</a:t>
            </a:r>
          </a:p>
          <a:p>
            <a:r>
              <a:rPr lang="sv-SE" dirty="0" smtClean="0"/>
              <a:t>Betydligt högre hastighet hemma</a:t>
            </a:r>
          </a:p>
          <a:p>
            <a:r>
              <a:rPr lang="sv-SE" dirty="0" smtClean="0"/>
              <a:t>Utöka nätverket efter ditt behov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v-S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9178662" y="6360363"/>
            <a:ext cx="189795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dirty="0" smtClean="0"/>
              <a:t>*Priser kan ändras</a:t>
            </a: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2596461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3399" y="2018982"/>
            <a:ext cx="7755418" cy="1199166"/>
          </a:xfrm>
        </p:spPr>
        <p:txBody>
          <a:bodyPr/>
          <a:lstStyle/>
          <a:p>
            <a:r>
              <a:rPr lang="sv-SE" sz="4800" dirty="0" smtClean="0"/>
              <a:t>Anpassa ditt utbud Välj till kanalpaket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AB608A-D6DD-42BE-A811-D63FE9676AD1}" type="datetime1">
              <a:rPr lang="sv-SE" noProof="0" smtClean="0"/>
              <a:t>2018-02-09</a:t>
            </a:fld>
            <a:endParaRPr lang="sv-SE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221" y="2018983"/>
            <a:ext cx="5119780" cy="48390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3399" y="3304440"/>
            <a:ext cx="2694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/>
              <a:t>* Priserna kan komma ändras</a:t>
            </a:r>
            <a:endParaRPr lang="en-US" sz="1400" b="1" dirty="0" err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103" y="2420996"/>
            <a:ext cx="1983224" cy="19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81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163" y="538165"/>
            <a:ext cx="11460248" cy="1229981"/>
          </a:xfrm>
        </p:spPr>
        <p:txBody>
          <a:bodyPr/>
          <a:lstStyle/>
          <a:p>
            <a:r>
              <a:rPr lang="sv-SE" dirty="0"/>
              <a:t>Tv-paket Stor, </a:t>
            </a:r>
            <a:r>
              <a:rPr lang="sv-SE" dirty="0" smtClean="0"/>
              <a:t>80 </a:t>
            </a:r>
            <a:r>
              <a:rPr lang="sv-SE" dirty="0"/>
              <a:t>kanaler</a:t>
            </a:r>
            <a:br>
              <a:rPr lang="sv-SE" dirty="0"/>
            </a:br>
            <a:r>
              <a:rPr lang="sv-SE" sz="3600" dirty="0"/>
              <a:t>Pris </a:t>
            </a:r>
            <a:r>
              <a:rPr lang="sv-SE" sz="3600" dirty="0" smtClean="0"/>
              <a:t>329 kr/mån, </a:t>
            </a:r>
            <a:r>
              <a:rPr lang="sv-SE" sz="3600" dirty="0"/>
              <a:t>Ord. pris </a:t>
            </a:r>
            <a:r>
              <a:rPr lang="sv-SE" sz="3600" dirty="0" smtClean="0"/>
              <a:t>399 </a:t>
            </a:r>
            <a:r>
              <a:rPr lang="sv-SE" sz="3600" dirty="0"/>
              <a:t>kr/mån </a:t>
            </a:r>
            <a:r>
              <a:rPr lang="sv-SE" sz="3600" dirty="0" smtClean="0"/>
              <a:t>*</a:t>
            </a:r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9847181" y="6383050"/>
            <a:ext cx="21512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* Priserna kan komma ändras</a:t>
            </a:r>
            <a:endParaRPr lang="en-US" sz="1200" b="1" dirty="0" err="1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55033" y="1768146"/>
            <a:ext cx="349892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bg1"/>
                </a:solidFill>
              </a:rPr>
              <a:t>48 unika kanaler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bg1"/>
                </a:solidFill>
              </a:rPr>
              <a:t>32 HD kanaler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bg1"/>
                </a:solidFill>
              </a:rPr>
              <a:t>46 </a:t>
            </a:r>
            <a:r>
              <a:rPr lang="sv-SE" sz="2400" dirty="0" err="1" smtClean="0">
                <a:solidFill>
                  <a:schemeClr val="bg1"/>
                </a:solidFill>
              </a:rPr>
              <a:t>playtjänster</a:t>
            </a:r>
            <a:endParaRPr lang="sv-SE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bg1"/>
                </a:solidFill>
              </a:rPr>
              <a:t>Utökar Play+ utbudet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1768146"/>
            <a:ext cx="6728485" cy="5032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224" y="6201294"/>
            <a:ext cx="725191" cy="549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415" y="6181968"/>
            <a:ext cx="582646" cy="6190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47181" y="6571148"/>
            <a:ext cx="19412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1200" b="1" dirty="0" smtClean="0">
                <a:solidFill>
                  <a:schemeClr val="bg1"/>
                </a:solidFill>
              </a:rPr>
              <a:t>* Kanalutbudet kan ändras</a:t>
            </a:r>
            <a:endParaRPr lang="en-US" sz="1200" b="1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49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4417" y="288912"/>
            <a:ext cx="6975707" cy="767187"/>
          </a:xfrm>
        </p:spPr>
        <p:txBody>
          <a:bodyPr/>
          <a:lstStyle/>
          <a:p>
            <a:r>
              <a:rPr lang="sv-SE" dirty="0" smtClean="0"/>
              <a:t>Premium Kanaler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27" y="1156792"/>
            <a:ext cx="10554393" cy="2558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234" y="1334543"/>
            <a:ext cx="1999661" cy="1207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759" y="1342350"/>
            <a:ext cx="1999661" cy="1255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284" y="1342350"/>
            <a:ext cx="1999661" cy="1255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9674" y="1334543"/>
            <a:ext cx="1999661" cy="1219306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350987" y="2862224"/>
            <a:ext cx="14061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sv-FI" altLang="en-US" sz="1200" b="1" dirty="0">
                <a:latin typeface="+mn-lt"/>
              </a:rPr>
              <a:t>C </a:t>
            </a:r>
            <a:r>
              <a:rPr lang="sv-FI" altLang="en-US" sz="1200" b="1" dirty="0" err="1">
                <a:latin typeface="+mn-lt"/>
              </a:rPr>
              <a:t>More</a:t>
            </a:r>
            <a:r>
              <a:rPr lang="sv-FI" altLang="en-US" sz="1200" b="1" dirty="0">
                <a:latin typeface="+mn-lt"/>
              </a:rPr>
              <a:t> </a:t>
            </a:r>
            <a:r>
              <a:rPr lang="sv-FI" altLang="en-US" sz="1200" b="1" dirty="0" smtClean="0">
                <a:latin typeface="+mn-lt"/>
              </a:rPr>
              <a:t>Premium</a:t>
            </a:r>
            <a:endParaRPr lang="sv-FI" altLang="en-US" sz="1200" b="1" dirty="0">
              <a:latin typeface="+mn-lt"/>
            </a:endParaRPr>
          </a:p>
          <a:p>
            <a:pPr algn="ctr" eaLnBrk="1" hangingPunct="1"/>
            <a:endParaRPr lang="sv-FI" altLang="en-US" sz="1400" b="1" dirty="0">
              <a:solidFill>
                <a:srgbClr val="7030A0"/>
              </a:solidFill>
              <a:latin typeface="+mn-lt"/>
            </a:endParaRPr>
          </a:p>
          <a:p>
            <a:pPr algn="ctr" eaLnBrk="1" hangingPunct="1"/>
            <a:r>
              <a:rPr lang="sv-FI" altLang="en-US" sz="1800" b="1" dirty="0" smtClean="0">
                <a:solidFill>
                  <a:schemeClr val="accent3"/>
                </a:solidFill>
                <a:latin typeface="+mn-lt"/>
              </a:rPr>
              <a:t>499 </a:t>
            </a:r>
            <a:r>
              <a:rPr lang="sv-FI" altLang="en-US" sz="1800" b="1" dirty="0">
                <a:solidFill>
                  <a:schemeClr val="accent3"/>
                </a:solidFill>
                <a:latin typeface="+mn-lt"/>
              </a:rPr>
              <a:t>kr/mån</a:t>
            </a:r>
            <a:endParaRPr lang="en-US" altLang="en-US" sz="18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3973527" y="2862225"/>
            <a:ext cx="139012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sv-FI" altLang="en-US" sz="1200" b="1" dirty="0"/>
              <a:t>C More Sport</a:t>
            </a:r>
          </a:p>
          <a:p>
            <a:pPr algn="ctr" eaLnBrk="1" hangingPunct="1"/>
            <a:endParaRPr lang="sv-FI" altLang="en-US" sz="1400" b="1" dirty="0">
              <a:solidFill>
                <a:srgbClr val="7030A0"/>
              </a:solidFill>
              <a:latin typeface="+mn-lt"/>
            </a:endParaRPr>
          </a:p>
          <a:p>
            <a:pPr algn="ctr" eaLnBrk="1" hangingPunct="1"/>
            <a:r>
              <a:rPr lang="sv-FI" altLang="en-US" sz="1800" b="1" dirty="0" smtClean="0">
                <a:solidFill>
                  <a:schemeClr val="accent3"/>
                </a:solidFill>
              </a:rPr>
              <a:t>449 </a:t>
            </a:r>
            <a:r>
              <a:rPr lang="sv-FI" altLang="en-US" sz="1800" b="1" dirty="0">
                <a:solidFill>
                  <a:schemeClr val="accent3"/>
                </a:solidFill>
              </a:rPr>
              <a:t>kr/mån</a:t>
            </a:r>
            <a:endParaRPr lang="en-US" altLang="en-US" sz="1800" b="1" dirty="0">
              <a:solidFill>
                <a:schemeClr val="accent3"/>
              </a:solidFill>
            </a:endParaRPr>
          </a:p>
          <a:p>
            <a:pPr algn="ctr" eaLnBrk="1" hangingPunct="1"/>
            <a:endParaRPr lang="en-US" alt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6588053" y="2862225"/>
            <a:ext cx="13901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sv-FI" altLang="en-US" sz="1200" b="1" dirty="0">
                <a:latin typeface="+mn-lt"/>
              </a:rPr>
              <a:t>C More Golf</a:t>
            </a:r>
          </a:p>
          <a:p>
            <a:pPr algn="ctr" eaLnBrk="1" hangingPunct="1"/>
            <a:endParaRPr lang="sv-FI" altLang="en-US" sz="1400" b="1" dirty="0">
              <a:solidFill>
                <a:srgbClr val="7030A0"/>
              </a:solidFill>
              <a:latin typeface="+mn-lt"/>
            </a:endParaRPr>
          </a:p>
          <a:p>
            <a:pPr algn="ctr" eaLnBrk="1" hangingPunct="1"/>
            <a:r>
              <a:rPr lang="sv-FI" altLang="en-US" sz="1800" b="1" dirty="0" smtClean="0">
                <a:solidFill>
                  <a:schemeClr val="accent3"/>
                </a:solidFill>
                <a:latin typeface="+mn-lt"/>
              </a:rPr>
              <a:t>149 </a:t>
            </a:r>
            <a:r>
              <a:rPr lang="sv-FI" altLang="en-US" sz="1800" b="1" dirty="0">
                <a:solidFill>
                  <a:schemeClr val="accent3"/>
                </a:solidFill>
                <a:latin typeface="+mn-lt"/>
              </a:rPr>
              <a:t>kr/mån</a:t>
            </a:r>
            <a:endParaRPr lang="en-US" altLang="en-US" sz="18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9121618" y="2862223"/>
            <a:ext cx="14157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sv-FI" altLang="en-US" sz="1200" b="1" dirty="0"/>
              <a:t>C </a:t>
            </a:r>
            <a:r>
              <a:rPr lang="sv-FI" altLang="en-US" sz="1200" b="1" dirty="0" err="1"/>
              <a:t>More</a:t>
            </a:r>
            <a:r>
              <a:rPr lang="sv-FI" altLang="en-US" sz="1200" b="1" dirty="0"/>
              <a:t> </a:t>
            </a:r>
            <a:r>
              <a:rPr lang="sv-FI" altLang="en-US" sz="1200" b="1" dirty="0" smtClean="0"/>
              <a:t>Standard</a:t>
            </a:r>
            <a:endParaRPr lang="sv-FI" altLang="en-US" sz="1200" b="1" dirty="0"/>
          </a:p>
          <a:p>
            <a:pPr algn="ctr" eaLnBrk="1" hangingPunct="1"/>
            <a:endParaRPr lang="sv-FI" altLang="en-US" sz="1400" b="1" dirty="0">
              <a:solidFill>
                <a:srgbClr val="B02080"/>
              </a:solidFill>
              <a:latin typeface="+mn-lt"/>
            </a:endParaRPr>
          </a:p>
          <a:p>
            <a:pPr algn="ctr" eaLnBrk="1" hangingPunct="1"/>
            <a:r>
              <a:rPr lang="sv-FI" altLang="en-US" sz="1800" b="1" dirty="0" smtClean="0">
                <a:solidFill>
                  <a:schemeClr val="accent3"/>
                </a:solidFill>
              </a:rPr>
              <a:t>149 </a:t>
            </a:r>
            <a:r>
              <a:rPr lang="sv-FI" altLang="en-US" sz="1800" b="1" dirty="0">
                <a:solidFill>
                  <a:schemeClr val="accent3"/>
                </a:solidFill>
              </a:rPr>
              <a:t>kr/mån</a:t>
            </a:r>
            <a:endParaRPr lang="en-US" altLang="en-US" sz="1800" b="1" dirty="0">
              <a:solidFill>
                <a:schemeClr val="accent3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8857" y="1590480"/>
            <a:ext cx="166401" cy="201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3382" y="1590480"/>
            <a:ext cx="166401" cy="2014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7907" y="1590480"/>
            <a:ext cx="166401" cy="2014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4297" y="1590480"/>
            <a:ext cx="166401" cy="201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70" y="1320089"/>
            <a:ext cx="217725" cy="2188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82" y="1320089"/>
            <a:ext cx="217725" cy="2188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907" y="1320089"/>
            <a:ext cx="217725" cy="2188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97" y="1320089"/>
            <a:ext cx="217725" cy="21884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490598"/>
            <a:ext cx="2694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/>
              <a:t>* Priserna kan komma ändras</a:t>
            </a:r>
            <a:endParaRPr lang="en-US" sz="1400" b="1" dirty="0" err="1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27" y="3822210"/>
            <a:ext cx="10554393" cy="2497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072643" y="5535954"/>
            <a:ext cx="19628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sv-FI" altLang="en-US" sz="1200" b="1" dirty="0" smtClean="0">
                <a:latin typeface="+mn-lt"/>
              </a:rPr>
              <a:t>Viasat Film &amp; Sport Plus</a:t>
            </a:r>
            <a:endParaRPr lang="sv-FI" altLang="en-US" sz="1200" b="1" dirty="0">
              <a:latin typeface="+mn-lt"/>
            </a:endParaRPr>
          </a:p>
          <a:p>
            <a:pPr algn="ctr" eaLnBrk="1" hangingPunct="1"/>
            <a:endParaRPr lang="sv-FI" altLang="en-US" sz="1400" b="1" dirty="0">
              <a:solidFill>
                <a:srgbClr val="7030A0"/>
              </a:solidFill>
              <a:latin typeface="+mn-lt"/>
            </a:endParaRPr>
          </a:p>
          <a:p>
            <a:pPr algn="ctr" eaLnBrk="1" hangingPunct="1"/>
            <a:r>
              <a:rPr lang="sv-FI" altLang="en-US" sz="1800" b="1" dirty="0" smtClean="0">
                <a:solidFill>
                  <a:schemeClr val="accent3"/>
                </a:solidFill>
                <a:latin typeface="+mn-lt"/>
              </a:rPr>
              <a:t>469 </a:t>
            </a:r>
            <a:r>
              <a:rPr lang="sv-FI" altLang="en-US" sz="1800" b="1" dirty="0">
                <a:solidFill>
                  <a:schemeClr val="accent3"/>
                </a:solidFill>
                <a:latin typeface="+mn-lt"/>
              </a:rPr>
              <a:t>kr/mån</a:t>
            </a:r>
            <a:endParaRPr lang="en-US" altLang="en-US" sz="18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3944448" y="5535955"/>
            <a:ext cx="144828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sv-FI" altLang="en-US" sz="1200" b="1" dirty="0" smtClean="0"/>
              <a:t>Viasat Sport Plus</a:t>
            </a:r>
            <a:endParaRPr lang="sv-FI" altLang="en-US" sz="1200" b="1" dirty="0"/>
          </a:p>
          <a:p>
            <a:pPr algn="ctr" eaLnBrk="1" hangingPunct="1"/>
            <a:endParaRPr lang="sv-FI" altLang="en-US" sz="1400" b="1" dirty="0">
              <a:solidFill>
                <a:srgbClr val="7030A0"/>
              </a:solidFill>
              <a:latin typeface="+mn-lt"/>
            </a:endParaRPr>
          </a:p>
          <a:p>
            <a:pPr algn="ctr" eaLnBrk="1" hangingPunct="1"/>
            <a:r>
              <a:rPr lang="sv-FI" altLang="en-US" sz="1800" b="1" dirty="0" smtClean="0">
                <a:solidFill>
                  <a:schemeClr val="accent3"/>
                </a:solidFill>
              </a:rPr>
              <a:t>399 </a:t>
            </a:r>
            <a:r>
              <a:rPr lang="sv-FI" altLang="en-US" sz="1800" b="1" dirty="0">
                <a:solidFill>
                  <a:schemeClr val="accent3"/>
                </a:solidFill>
              </a:rPr>
              <a:t>kr/mån</a:t>
            </a:r>
            <a:endParaRPr lang="en-US" altLang="en-US" sz="1800" b="1" dirty="0">
              <a:solidFill>
                <a:schemeClr val="accent3"/>
              </a:solidFill>
            </a:endParaRPr>
          </a:p>
          <a:p>
            <a:pPr algn="ctr" eaLnBrk="1" hangingPunct="1"/>
            <a:endParaRPr lang="en-US" altLang="en-US" sz="1400" b="1" dirty="0">
              <a:solidFill>
                <a:srgbClr val="7030A0"/>
              </a:solidFill>
            </a:endParaRP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6588053" y="5535955"/>
            <a:ext cx="13901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sv-FI" altLang="en-US" sz="1200" b="1" dirty="0" smtClean="0">
                <a:latin typeface="+mn-lt"/>
              </a:rPr>
              <a:t>Viasat Golf</a:t>
            </a:r>
            <a:endParaRPr lang="sv-FI" altLang="en-US" sz="1200" b="1" dirty="0">
              <a:latin typeface="+mn-lt"/>
            </a:endParaRPr>
          </a:p>
          <a:p>
            <a:pPr algn="ctr" eaLnBrk="1" hangingPunct="1"/>
            <a:endParaRPr lang="sv-FI" altLang="en-US" sz="1400" b="1" dirty="0">
              <a:solidFill>
                <a:srgbClr val="7030A0"/>
              </a:solidFill>
              <a:latin typeface="+mn-lt"/>
            </a:endParaRPr>
          </a:p>
          <a:p>
            <a:pPr algn="ctr" eaLnBrk="1" hangingPunct="1"/>
            <a:r>
              <a:rPr lang="sv-FI" altLang="en-US" sz="1800" b="1" dirty="0" smtClean="0">
                <a:solidFill>
                  <a:schemeClr val="accent3"/>
                </a:solidFill>
                <a:latin typeface="+mn-lt"/>
              </a:rPr>
              <a:t>129 </a:t>
            </a:r>
            <a:r>
              <a:rPr lang="sv-FI" altLang="en-US" sz="1800" b="1" dirty="0">
                <a:solidFill>
                  <a:schemeClr val="accent3"/>
                </a:solidFill>
                <a:latin typeface="+mn-lt"/>
              </a:rPr>
              <a:t>kr/mån</a:t>
            </a:r>
            <a:endParaRPr lang="en-US" altLang="en-US" sz="18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9249680" y="5550692"/>
            <a:ext cx="13901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sv-FI" altLang="en-US" sz="1200" b="1" dirty="0" smtClean="0"/>
              <a:t>Viasat Film</a:t>
            </a:r>
            <a:endParaRPr lang="sv-FI" altLang="en-US" sz="1200" b="1" dirty="0"/>
          </a:p>
          <a:p>
            <a:pPr algn="ctr" eaLnBrk="1" hangingPunct="1"/>
            <a:endParaRPr lang="sv-FI" altLang="en-US" sz="1400" b="1" dirty="0">
              <a:solidFill>
                <a:srgbClr val="B02080"/>
              </a:solidFill>
              <a:latin typeface="+mn-lt"/>
            </a:endParaRPr>
          </a:p>
          <a:p>
            <a:pPr algn="ctr" eaLnBrk="1" hangingPunct="1"/>
            <a:r>
              <a:rPr lang="sv-FI" altLang="en-US" sz="1800" b="1" dirty="0" smtClean="0">
                <a:solidFill>
                  <a:schemeClr val="accent3"/>
                </a:solidFill>
              </a:rPr>
              <a:t>219 </a:t>
            </a:r>
            <a:r>
              <a:rPr lang="sv-FI" altLang="en-US" sz="1800" b="1" dirty="0">
                <a:solidFill>
                  <a:schemeClr val="accent3"/>
                </a:solidFill>
              </a:rPr>
              <a:t>kr/mån</a:t>
            </a:r>
            <a:endParaRPr lang="en-US" altLang="en-US" sz="1800" b="1" dirty="0">
              <a:solidFill>
                <a:schemeClr val="accent3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185" y="3979500"/>
            <a:ext cx="2005758" cy="13290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0283" y="3979499"/>
            <a:ext cx="1999661" cy="13290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3284" y="3979500"/>
            <a:ext cx="1999661" cy="13290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96285" y="3979500"/>
            <a:ext cx="1999661" cy="13290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866" y="4543301"/>
            <a:ext cx="166401" cy="2014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8047" y="4543303"/>
            <a:ext cx="166401" cy="2014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4400" y="4543302"/>
            <a:ext cx="166401" cy="2014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7942" y="4543301"/>
            <a:ext cx="166401" cy="20143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626042" y="6491727"/>
            <a:ext cx="30810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 smtClean="0"/>
              <a:t>** Alltid 12 månaders bindningstid</a:t>
            </a:r>
            <a:endParaRPr lang="en-US" sz="1400" b="1" dirty="0" err="1"/>
          </a:p>
        </p:txBody>
      </p:sp>
    </p:spTree>
    <p:extLst>
      <p:ext uri="{BB962C8B-B14F-4D97-AF65-F5344CB8AC3E}">
        <p14:creationId xmlns:p14="http://schemas.microsoft.com/office/powerpoint/2010/main" val="3789886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163" y="538164"/>
            <a:ext cx="9375858" cy="3975099"/>
          </a:xfrm>
        </p:spPr>
        <p:txBody>
          <a:bodyPr/>
          <a:lstStyle/>
          <a:p>
            <a:r>
              <a:rPr lang="sv-SE" dirty="0" smtClean="0"/>
              <a:t>Övriga tv-paket och tillvalskanaler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85" y="2319251"/>
            <a:ext cx="10554393" cy="2668385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82118" y="4041306"/>
            <a:ext cx="1261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sv-FI" altLang="en-US" sz="1200" b="1" dirty="0" smtClean="0">
                <a:latin typeface="+mn-lt"/>
              </a:rPr>
              <a:t>HBO Nordic</a:t>
            </a:r>
            <a:endParaRPr lang="sv-FI" altLang="en-US" sz="1200" b="1" dirty="0">
              <a:latin typeface="+mn-lt"/>
            </a:endParaRPr>
          </a:p>
          <a:p>
            <a:pPr algn="ctr" eaLnBrk="1" hangingPunct="1"/>
            <a:endParaRPr lang="sv-FI" altLang="en-US" sz="1400" b="1" dirty="0">
              <a:solidFill>
                <a:srgbClr val="7030A0"/>
              </a:solidFill>
              <a:latin typeface="+mn-lt"/>
            </a:endParaRPr>
          </a:p>
          <a:p>
            <a:pPr algn="ctr" eaLnBrk="1" hangingPunct="1"/>
            <a:r>
              <a:rPr lang="sv-FI" altLang="en-US" sz="1800" b="1" dirty="0" smtClean="0">
                <a:solidFill>
                  <a:schemeClr val="accent3"/>
                </a:solidFill>
                <a:latin typeface="+mn-lt"/>
              </a:rPr>
              <a:t>89 </a:t>
            </a:r>
            <a:r>
              <a:rPr lang="sv-FI" altLang="en-US" sz="1800" b="1" dirty="0">
                <a:solidFill>
                  <a:schemeClr val="accent3"/>
                </a:solidFill>
                <a:latin typeface="+mn-lt"/>
              </a:rPr>
              <a:t>kr/mån</a:t>
            </a:r>
            <a:endParaRPr lang="en-US" altLang="en-US" sz="18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5263772" y="4041305"/>
            <a:ext cx="14398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sv-FI" altLang="en-US" sz="1200" b="1" dirty="0" smtClean="0">
                <a:latin typeface="+mn-lt"/>
              </a:rPr>
              <a:t>Barn med Disney</a:t>
            </a:r>
            <a:endParaRPr lang="sv-FI" altLang="en-US" sz="1200" b="1" dirty="0">
              <a:latin typeface="+mn-lt"/>
            </a:endParaRPr>
          </a:p>
          <a:p>
            <a:pPr algn="ctr" eaLnBrk="1" hangingPunct="1"/>
            <a:endParaRPr lang="sv-FI" altLang="en-US" sz="1400" b="1" dirty="0">
              <a:solidFill>
                <a:srgbClr val="7030A0"/>
              </a:solidFill>
              <a:latin typeface="+mn-lt"/>
            </a:endParaRPr>
          </a:p>
          <a:p>
            <a:pPr algn="ctr" eaLnBrk="1" hangingPunct="1"/>
            <a:r>
              <a:rPr lang="sv-FI" altLang="en-US" sz="1800" b="1" dirty="0">
                <a:solidFill>
                  <a:schemeClr val="accent3"/>
                </a:solidFill>
                <a:latin typeface="+mn-lt"/>
              </a:rPr>
              <a:t>5</a:t>
            </a:r>
            <a:r>
              <a:rPr lang="sv-FI" altLang="en-US" sz="1800" b="1" dirty="0" smtClean="0">
                <a:solidFill>
                  <a:schemeClr val="accent3"/>
                </a:solidFill>
                <a:latin typeface="+mn-lt"/>
              </a:rPr>
              <a:t>9 </a:t>
            </a:r>
            <a:r>
              <a:rPr lang="sv-FI" altLang="en-US" sz="1800" b="1" dirty="0">
                <a:solidFill>
                  <a:schemeClr val="accent3"/>
                </a:solidFill>
                <a:latin typeface="+mn-lt"/>
              </a:rPr>
              <a:t>kr/mån</a:t>
            </a:r>
            <a:endParaRPr lang="en-US" altLang="en-US" sz="18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8776336" y="4041307"/>
            <a:ext cx="17620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sv-FI" altLang="en-US" sz="1200" b="1" dirty="0" smtClean="0"/>
              <a:t>Tillvalskanaler</a:t>
            </a:r>
            <a:endParaRPr lang="sv-FI" altLang="en-US" sz="1200" b="1" dirty="0"/>
          </a:p>
          <a:p>
            <a:pPr algn="ctr" eaLnBrk="1" hangingPunct="1"/>
            <a:endParaRPr lang="sv-FI" altLang="en-US" sz="1400" b="1" dirty="0">
              <a:solidFill>
                <a:srgbClr val="B02080"/>
              </a:solidFill>
              <a:latin typeface="+mn-lt"/>
            </a:endParaRPr>
          </a:p>
          <a:p>
            <a:pPr algn="ctr" eaLnBrk="1" hangingPunct="1"/>
            <a:r>
              <a:rPr lang="sv-FI" altLang="en-US" sz="1800" b="1" dirty="0">
                <a:solidFill>
                  <a:schemeClr val="accent3"/>
                </a:solidFill>
              </a:rPr>
              <a:t>f</a:t>
            </a:r>
            <a:r>
              <a:rPr lang="sv-FI" altLang="en-US" sz="1800" b="1" dirty="0" smtClean="0">
                <a:solidFill>
                  <a:schemeClr val="accent3"/>
                </a:solidFill>
              </a:rPr>
              <a:t>rån 49 </a:t>
            </a:r>
            <a:r>
              <a:rPr lang="sv-FI" altLang="en-US" sz="1800" b="1" dirty="0">
                <a:solidFill>
                  <a:schemeClr val="accent3"/>
                </a:solidFill>
              </a:rPr>
              <a:t>kr/mån</a:t>
            </a:r>
            <a:endParaRPr lang="en-US" altLang="en-US" sz="1800" b="1" dirty="0">
              <a:solidFill>
                <a:schemeClr val="accent3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232" y="2532815"/>
            <a:ext cx="1999661" cy="13351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850" y="2536998"/>
            <a:ext cx="1999661" cy="13351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468" y="2536998"/>
            <a:ext cx="2005758" cy="13351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45718"/>
            <a:ext cx="2694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/>
              <a:t>* Priserna kan komma ändras</a:t>
            </a:r>
            <a:endParaRPr lang="en-US" sz="1400" b="1" dirty="0" err="1"/>
          </a:p>
        </p:txBody>
      </p:sp>
    </p:spTree>
    <p:extLst>
      <p:ext uri="{BB962C8B-B14F-4D97-AF65-F5344CB8AC3E}">
        <p14:creationId xmlns:p14="http://schemas.microsoft.com/office/powerpoint/2010/main" val="1499048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EC0B-B113-4E00-86C2-F07B109D8B30}" type="datetime1">
              <a:rPr lang="sv-SE" smtClean="0"/>
              <a:t>2018-02-09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Välj tjänster</a:t>
            </a:r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3623437" y="4501006"/>
            <a:ext cx="2133918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200" b="1" dirty="0" smtClean="0"/>
              <a:t>SPOTIFY FAMILJ </a:t>
            </a:r>
          </a:p>
          <a:p>
            <a:pPr algn="ctr"/>
            <a:r>
              <a:rPr lang="sv-SE" sz="1100" b="1" dirty="0" smtClean="0"/>
              <a:t>Lyssna på all världens musik</a:t>
            </a:r>
          </a:p>
          <a:p>
            <a:pPr algn="ctr"/>
            <a:endParaRPr lang="sv-SE" sz="1100" b="1" dirty="0"/>
          </a:p>
          <a:p>
            <a:pPr algn="ctr"/>
            <a:endParaRPr lang="sv-SE" sz="1100" b="1" dirty="0" smtClean="0"/>
          </a:p>
          <a:p>
            <a:pPr algn="ctr"/>
            <a:r>
              <a:rPr lang="sv-SE" dirty="0" smtClean="0">
                <a:solidFill>
                  <a:schemeClr val="accent3"/>
                </a:solidFill>
              </a:rPr>
              <a:t>149 kr/mån</a:t>
            </a:r>
            <a:endParaRPr lang="sv-SE" dirty="0"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534" y="4501006"/>
            <a:ext cx="3179075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200" b="1" dirty="0" smtClean="0"/>
              <a:t>FSECURE</a:t>
            </a:r>
          </a:p>
          <a:p>
            <a:pPr algn="ctr"/>
            <a:r>
              <a:rPr lang="sv-SE" sz="1100" b="1" dirty="0" smtClean="0"/>
              <a:t>Du </a:t>
            </a:r>
            <a:r>
              <a:rPr lang="sv-SE" sz="1100" b="1" dirty="0"/>
              <a:t>kan skydda upp till tio </a:t>
            </a:r>
            <a:r>
              <a:rPr lang="sv-SE" sz="1100" b="1" dirty="0" smtClean="0"/>
              <a:t>enheter – mobiler, </a:t>
            </a:r>
          </a:p>
          <a:p>
            <a:pPr algn="ctr"/>
            <a:r>
              <a:rPr lang="sv-SE" sz="1100" b="1" dirty="0" smtClean="0"/>
              <a:t>surfplattor och datorer</a:t>
            </a:r>
          </a:p>
          <a:p>
            <a:pPr algn="ctr"/>
            <a:endParaRPr lang="sv-SE" sz="1100" dirty="0" smtClean="0"/>
          </a:p>
          <a:p>
            <a:pPr algn="ctr"/>
            <a:r>
              <a:rPr lang="sv-SE" dirty="0">
                <a:solidFill>
                  <a:schemeClr val="accent3"/>
                </a:solidFill>
              </a:rPr>
              <a:t>f</a:t>
            </a:r>
            <a:r>
              <a:rPr lang="sv-SE" dirty="0" smtClean="0">
                <a:solidFill>
                  <a:schemeClr val="accent3"/>
                </a:solidFill>
              </a:rPr>
              <a:t>rån 29 kr/mån</a:t>
            </a:r>
            <a:endParaRPr lang="sv-SE" dirty="0"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69" y="3012845"/>
            <a:ext cx="1372747" cy="1274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999" y="1077913"/>
            <a:ext cx="545403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sv-SE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>
                <a:solidFill>
                  <a:schemeClr val="tx2"/>
                </a:solidFill>
              </a:rPr>
              <a:t>Smidigt, allt på en och samma faktura</a:t>
            </a:r>
            <a:endParaRPr lang="sv-SE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>
                <a:solidFill>
                  <a:schemeClr val="tx2"/>
                </a:solidFill>
              </a:rPr>
              <a:t>Ingen bindningstid</a:t>
            </a:r>
            <a:endParaRPr lang="sv-SE" dirty="0">
              <a:solidFill>
                <a:schemeClr val="tx2"/>
              </a:solidFill>
            </a:endParaRPr>
          </a:p>
          <a:p>
            <a:endParaRPr lang="sv-SE" dirty="0" smtClean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573" y="2906534"/>
            <a:ext cx="1606875" cy="148731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553050" y="4496970"/>
            <a:ext cx="195919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200" b="1" dirty="0" smtClean="0"/>
              <a:t>STORYTEL</a:t>
            </a:r>
          </a:p>
          <a:p>
            <a:pPr algn="ctr"/>
            <a:r>
              <a:rPr lang="sv-SE" sz="1100" b="1" dirty="0" smtClean="0"/>
              <a:t>Streama eller läs tusentals</a:t>
            </a:r>
          </a:p>
          <a:p>
            <a:pPr algn="ctr"/>
            <a:r>
              <a:rPr lang="sv-SE" sz="1100" b="1" dirty="0" smtClean="0"/>
              <a:t>ljud och e-böcker </a:t>
            </a:r>
          </a:p>
          <a:p>
            <a:pPr algn="ctr"/>
            <a:endParaRPr lang="sv-SE" sz="1100" b="1" dirty="0" smtClean="0"/>
          </a:p>
          <a:p>
            <a:pPr algn="ctr"/>
            <a:r>
              <a:rPr lang="sv-SE" dirty="0" smtClean="0">
                <a:solidFill>
                  <a:schemeClr val="accent3"/>
                </a:solidFill>
              </a:rPr>
              <a:t>169 kr/mån</a:t>
            </a:r>
            <a:endParaRPr lang="sv-SE" dirty="0">
              <a:solidFill>
                <a:schemeClr val="accent3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2114" y="4501006"/>
            <a:ext cx="3044423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200" b="1" dirty="0" smtClean="0"/>
              <a:t>READLY</a:t>
            </a:r>
          </a:p>
          <a:p>
            <a:pPr algn="ctr"/>
            <a:r>
              <a:rPr lang="sv-SE" sz="1100" b="1" dirty="0" smtClean="0"/>
              <a:t>Obegränsade tidningsmagasin – välkända </a:t>
            </a:r>
          </a:p>
          <a:p>
            <a:pPr algn="ctr"/>
            <a:r>
              <a:rPr lang="sv-SE" sz="1100" b="1" dirty="0" smtClean="0"/>
              <a:t>svenska och internationella magasin</a:t>
            </a:r>
          </a:p>
          <a:p>
            <a:pPr algn="ctr"/>
            <a:endParaRPr lang="sv-SE" sz="1100" b="1" dirty="0" smtClean="0"/>
          </a:p>
          <a:p>
            <a:pPr algn="ctr"/>
            <a:r>
              <a:rPr lang="sv-SE" dirty="0" smtClean="0">
                <a:solidFill>
                  <a:schemeClr val="accent3"/>
                </a:solidFill>
              </a:rPr>
              <a:t>99 kr/mån</a:t>
            </a:r>
            <a:endParaRPr lang="sv-SE" dirty="0">
              <a:solidFill>
                <a:schemeClr val="accent3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34" y="2438539"/>
            <a:ext cx="2329016" cy="2329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188" y="3117570"/>
            <a:ext cx="1220628" cy="97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581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hänger allt ihop?</a:t>
            </a:r>
            <a:endParaRPr lang="sv-S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673" y="1293541"/>
            <a:ext cx="2767740" cy="1560245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001033" y="1160341"/>
            <a:ext cx="2961245" cy="2712166"/>
            <a:chOff x="1456040" y="3733059"/>
            <a:chExt cx="2961245" cy="271216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775" y="3733059"/>
              <a:ext cx="1922741" cy="1267995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2362224" y="5739546"/>
              <a:ext cx="673849" cy="10920"/>
            </a:xfrm>
            <a:prstGeom prst="line">
              <a:avLst/>
            </a:prstGeom>
            <a:ln w="317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892517" y="4853611"/>
              <a:ext cx="71909" cy="777922"/>
            </a:xfrm>
            <a:prstGeom prst="line">
              <a:avLst/>
            </a:prstGeom>
            <a:ln w="317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Content Placeholder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5436">
              <a:off x="1456040" y="5359887"/>
              <a:ext cx="912927" cy="959110"/>
            </a:xfrm>
            <a:prstGeom prst="rect">
              <a:avLst/>
            </a:prstGeom>
          </p:spPr>
        </p:pic>
        <p:pic>
          <p:nvPicPr>
            <p:cNvPr id="15" name="Picture 8" descr="Trådlös tv och ökad räckvidd på wifi:t med Technicolor TG2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588" y="4926591"/>
              <a:ext cx="2082697" cy="1518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8831654" y="1854780"/>
            <a:ext cx="2768703" cy="2645935"/>
            <a:chOff x="8500272" y="1012969"/>
            <a:chExt cx="2768703" cy="26459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6285" y="1012969"/>
              <a:ext cx="1922741" cy="1267995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9987416" y="2902169"/>
              <a:ext cx="425826" cy="7545"/>
            </a:xfrm>
            <a:prstGeom prst="line">
              <a:avLst/>
            </a:prstGeom>
            <a:ln w="317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0789154" y="2150397"/>
              <a:ext cx="71909" cy="651202"/>
            </a:xfrm>
            <a:prstGeom prst="line">
              <a:avLst/>
            </a:prstGeom>
            <a:ln w="317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Content Placeholder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5436">
              <a:off x="10356048" y="2507896"/>
              <a:ext cx="912927" cy="959110"/>
            </a:xfrm>
            <a:prstGeom prst="rect">
              <a:avLst/>
            </a:prstGeom>
          </p:spPr>
        </p:pic>
        <p:pic>
          <p:nvPicPr>
            <p:cNvPr id="8" name="Picture 8" descr="Trådlös tv och ökad räckvidd på wifi:t med Technicolor TG2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0272" y="2140270"/>
              <a:ext cx="2082697" cy="1518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3" name="Straight Connector 32"/>
          <p:cNvCxnSpPr/>
          <p:nvPr/>
        </p:nvCxnSpPr>
        <p:spPr>
          <a:xfrm flipV="1">
            <a:off x="6972450" y="3929993"/>
            <a:ext cx="2327743" cy="1315511"/>
          </a:xfrm>
          <a:prstGeom prst="line">
            <a:avLst/>
          </a:prstGeom>
          <a:ln w="28575">
            <a:prstDash val="lgDashDotDot"/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206393" y="3623569"/>
            <a:ext cx="2349514" cy="1928360"/>
          </a:xfrm>
          <a:prstGeom prst="line">
            <a:avLst/>
          </a:prstGeom>
          <a:ln w="28575">
            <a:prstDash val="lgDashDotDot"/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41289" y="5030358"/>
            <a:ext cx="398323" cy="624829"/>
          </a:xfrm>
          <a:prstGeom prst="line">
            <a:avLst/>
          </a:prstGeom>
          <a:ln w="317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90" y="4128492"/>
            <a:ext cx="946855" cy="946855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 flipH="1" flipV="1">
            <a:off x="6130145" y="3266724"/>
            <a:ext cx="25131" cy="1963511"/>
          </a:xfrm>
          <a:prstGeom prst="line">
            <a:avLst/>
          </a:prstGeom>
          <a:ln w="28575">
            <a:prstDash val="lgDashDotDot"/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890528" y="5353649"/>
            <a:ext cx="3190345" cy="1127900"/>
            <a:chOff x="3890528" y="5353649"/>
            <a:chExt cx="3190345" cy="1127900"/>
          </a:xfrm>
        </p:grpSpPr>
        <p:grpSp>
          <p:nvGrpSpPr>
            <p:cNvPr id="46" name="Group 45"/>
            <p:cNvGrpSpPr/>
            <p:nvPr/>
          </p:nvGrpSpPr>
          <p:grpSpPr>
            <a:xfrm>
              <a:off x="3890528" y="5675935"/>
              <a:ext cx="1949084" cy="805614"/>
              <a:chOff x="3890528" y="5675935"/>
              <a:chExt cx="1949084" cy="805614"/>
            </a:xfrm>
          </p:grpSpPr>
          <p:cxnSp>
            <p:nvCxnSpPr>
              <p:cNvPr id="21" name="Elbow Connector 20"/>
              <p:cNvCxnSpPr/>
              <p:nvPr/>
            </p:nvCxnSpPr>
            <p:spPr>
              <a:xfrm flipV="1">
                <a:off x="3890528" y="5675935"/>
                <a:ext cx="1949084" cy="797830"/>
              </a:xfrm>
              <a:prstGeom prst="bentConnector3">
                <a:avLst>
                  <a:gd name="adj1" fmla="val 50000"/>
                </a:avLst>
              </a:prstGeom>
              <a:ln w="31750"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890528" y="6052185"/>
                <a:ext cx="17027" cy="429364"/>
              </a:xfrm>
              <a:prstGeom prst="line">
                <a:avLst/>
              </a:prstGeom>
              <a:ln w="31750"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7243" y="5353649"/>
              <a:ext cx="1803630" cy="1127269"/>
            </a:xfrm>
            <a:prstGeom prst="rect">
              <a:avLst/>
            </a:prstGeom>
          </p:spPr>
        </p:pic>
      </p:grpSp>
      <p:pic>
        <p:nvPicPr>
          <p:cNvPr id="29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817" y="5390665"/>
            <a:ext cx="1679527" cy="76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580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EC0B-B113-4E00-86C2-F07B109D8B30}" type="datetime1">
              <a:rPr lang="sv-SE" smtClean="0"/>
              <a:t>2018-02-09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Ert kollektiva utbud</a:t>
            </a:r>
            <a:endParaRPr lang="sv-SE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3" y="1142494"/>
            <a:ext cx="1063295" cy="1063295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46" y="2297967"/>
            <a:ext cx="809951" cy="8507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18824" y="1312592"/>
            <a:ext cx="2872581" cy="47089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dirty="0" smtClean="0"/>
              <a:t>Bredband 100/100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Bredbandstelefoni</a:t>
            </a:r>
          </a:p>
          <a:p>
            <a:endParaRPr lang="sv-SE" dirty="0"/>
          </a:p>
          <a:p>
            <a:endParaRPr lang="sv-SE" dirty="0" smtClean="0"/>
          </a:p>
          <a:p>
            <a:r>
              <a:rPr lang="sv-SE" dirty="0"/>
              <a:t>Tv-paket Lagom, </a:t>
            </a:r>
            <a:r>
              <a:rPr lang="sv-SE" dirty="0" smtClean="0"/>
              <a:t>40 </a:t>
            </a:r>
            <a:r>
              <a:rPr lang="sv-SE" dirty="0"/>
              <a:t>kanaler</a:t>
            </a:r>
          </a:p>
          <a:p>
            <a:r>
              <a:rPr lang="sv-SE" dirty="0" smtClean="0"/>
              <a:t>20 Playtjänster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Trådlös router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Tv-box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85" y="1142494"/>
            <a:ext cx="5510285" cy="3675822"/>
          </a:xfrm>
          <a:prstGeom prst="rect">
            <a:avLst/>
          </a:prstGeom>
        </p:spPr>
      </p:pic>
      <p:pic>
        <p:nvPicPr>
          <p:cNvPr id="16" name="Content Placeholder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436">
            <a:off x="531157" y="5289691"/>
            <a:ext cx="1136920" cy="1194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5" y="4526466"/>
            <a:ext cx="1400695" cy="875434"/>
          </a:xfrm>
          <a:prstGeom prst="rect">
            <a:avLst/>
          </a:prstGeom>
        </p:spPr>
      </p:pic>
      <p:sp>
        <p:nvSpPr>
          <p:cNvPr id="17" name="Title 3"/>
          <p:cNvSpPr txBox="1">
            <a:spLocks/>
          </p:cNvSpPr>
          <p:nvPr/>
        </p:nvSpPr>
        <p:spPr>
          <a:xfrm>
            <a:off x="5866685" y="5178183"/>
            <a:ext cx="5220394" cy="1079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400" smtClean="0"/>
              <a:t>xxx </a:t>
            </a:r>
            <a:r>
              <a:rPr lang="sv-SE" sz="4400" dirty="0" smtClean="0"/>
              <a:t>kr </a:t>
            </a:r>
          </a:p>
          <a:p>
            <a:r>
              <a:rPr lang="sv-SE" dirty="0" smtClean="0"/>
              <a:t>Pris på </a:t>
            </a:r>
            <a:r>
              <a:rPr lang="sv-SE" dirty="0" err="1" smtClean="0"/>
              <a:t>Zmarket</a:t>
            </a:r>
            <a:r>
              <a:rPr lang="sv-SE" dirty="0" smtClean="0"/>
              <a:t> 847 </a:t>
            </a:r>
            <a:r>
              <a:rPr lang="sv-SE" dirty="0" smtClean="0"/>
              <a:t>kr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896" y="3293758"/>
            <a:ext cx="1478850" cy="97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74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289990" y="723701"/>
            <a:ext cx="6146906" cy="644291"/>
          </a:xfrm>
        </p:spPr>
        <p:txBody>
          <a:bodyPr/>
          <a:lstStyle/>
          <a:p>
            <a:r>
              <a:rPr lang="sv-SE" sz="4000" dirty="0" smtClean="0"/>
              <a:t>Vanliga frågor….</a:t>
            </a:r>
            <a:endParaRPr lang="sv-SE" sz="4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AB608A-D6DD-42BE-A811-D63FE9676AD1}" type="datetime1">
              <a:rPr lang="sv-SE" noProof="0" smtClean="0"/>
              <a:t>2018-02-09</a:t>
            </a:fld>
            <a:endParaRPr lang="sv-SE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538163" y="1557773"/>
            <a:ext cx="6499793" cy="41549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Behöver jag säga upp mina tjänster hos Telia idag?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Om jag har annan operatör, hur gör jag då?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Jag har inte svenskt personnummer, vad gäller?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Vad gör jag om jag får faktura för mitt gamla Telia Bredband?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Kan priserna ändras?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Om jag vill flytta med mig tjänsterna, kan jag det?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När kommer tjänsterna igång?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Vilka gör vad? Styrelsen, KO </a:t>
            </a:r>
            <a:r>
              <a:rPr lang="sv-SE" dirty="0" err="1" smtClean="0"/>
              <a:t>Zitius</a:t>
            </a:r>
            <a:r>
              <a:rPr lang="sv-SE" dirty="0" smtClean="0"/>
              <a:t>, Telia</a:t>
            </a: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447802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CE91-9CBA-46AC-9372-29BC0B9F3FEC}" type="datetime1">
              <a:rPr lang="sv-SE" smtClean="0"/>
              <a:t>2018-02-09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38965" y="1322962"/>
            <a:ext cx="3755956" cy="1079500"/>
          </a:xfrm>
        </p:spPr>
        <p:txBody>
          <a:bodyPr/>
          <a:lstStyle/>
          <a:p>
            <a:r>
              <a:rPr lang="sv-SE" sz="2000" dirty="0" smtClean="0"/>
              <a:t>Trådlös router</a:t>
            </a:r>
            <a:endParaRPr lang="sv-S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622587" y="1322962"/>
            <a:ext cx="5454030" cy="4185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sv-SE" sz="2000" b="1" dirty="0" smtClean="0"/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/>
              <a:t>Ger dig ett säkert, trådlöst hemmanätverk </a:t>
            </a:r>
            <a:endParaRPr lang="sv-SE" dirty="0" smtClean="0"/>
          </a:p>
          <a:p>
            <a:endParaRPr lang="sv-S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/>
              <a:t>Vi hjälper dig med support och </a:t>
            </a:r>
            <a:r>
              <a:rPr lang="sv-SE" dirty="0" smtClean="0"/>
              <a:t>uppgraderingar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/>
              <a:t>Ca 800 Mbit/s trådlöst</a:t>
            </a:r>
            <a:endParaRPr lang="sv-SE" dirty="0" smtClean="0"/>
          </a:p>
          <a:p>
            <a:endParaRPr lang="sv-S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/>
              <a:t>Kan </a:t>
            </a:r>
            <a:r>
              <a:rPr lang="sv-SE" dirty="0" smtClean="0"/>
              <a:t>fjärrstyras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/>
              <a:t>Sändare för trådlös TV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/>
              <a:t>Telia </a:t>
            </a:r>
            <a:r>
              <a:rPr lang="sv-SE" dirty="0" err="1" smtClean="0"/>
              <a:t>Zone</a:t>
            </a:r>
            <a:endParaRPr lang="sv-SE" dirty="0" smtClean="0"/>
          </a:p>
          <a:p>
            <a:endParaRPr lang="sv-S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/>
              <a:t>Tillhör </a:t>
            </a:r>
            <a:r>
              <a:rPr lang="sv-SE" dirty="0" smtClean="0"/>
              <a:t>fastigheten/föreningen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47" y="2402462"/>
            <a:ext cx="3209875" cy="2807470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307243" y="563792"/>
            <a:ext cx="11112251" cy="1079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Ert kollektiva utbud</a:t>
            </a:r>
            <a:endParaRPr lang="sv-SE" dirty="0"/>
          </a:p>
        </p:txBody>
      </p:sp>
      <p:sp>
        <p:nvSpPr>
          <p:cNvPr id="12" name="Title 7"/>
          <p:cNvSpPr txBox="1">
            <a:spLocks/>
          </p:cNvSpPr>
          <p:nvPr/>
        </p:nvSpPr>
        <p:spPr>
          <a:xfrm>
            <a:off x="745606" y="1322962"/>
            <a:ext cx="3755956" cy="1079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000" dirty="0" smtClean="0"/>
              <a:t>Bredband 100/100</a:t>
            </a:r>
            <a:endParaRPr lang="sv-SE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92" y="3049119"/>
            <a:ext cx="2502118" cy="15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9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EC0B-B113-4E00-86C2-F07B109D8B30}" type="datetime1">
              <a:rPr lang="sv-SE" smtClean="0"/>
              <a:t>2018-02-09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2918" y="336028"/>
            <a:ext cx="11112251" cy="1079500"/>
          </a:xfrm>
        </p:spPr>
        <p:txBody>
          <a:bodyPr/>
          <a:lstStyle/>
          <a:p>
            <a:r>
              <a:rPr lang="sv-SE" dirty="0" smtClean="0"/>
              <a:t>Vi har Sveriges nöjdaste tv-kunder</a:t>
            </a:r>
            <a:br>
              <a:rPr lang="sv-SE" dirty="0" smtClean="0"/>
            </a:br>
            <a:endParaRPr lang="sv-S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8" y="759538"/>
            <a:ext cx="8354523" cy="557316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3" y="336028"/>
            <a:ext cx="5992091" cy="5992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4" y="1053768"/>
            <a:ext cx="361760" cy="361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17" y="1053768"/>
            <a:ext cx="361760" cy="3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05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EC0B-B113-4E00-86C2-F07B109D8B30}" type="datetime1">
              <a:rPr lang="sv-SE" smtClean="0"/>
              <a:t>2018-02-09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TELIA HAR TV FÖR ALLA </a:t>
            </a:r>
            <a:r>
              <a:rPr lang="sv-SE" dirty="0" smtClean="0"/>
              <a:t>BEHOV</a:t>
            </a:r>
            <a:endParaRPr lang="sv-S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6" y="1793063"/>
            <a:ext cx="685800" cy="685800"/>
          </a:xfrm>
        </p:spPr>
      </p:pic>
      <p:sp>
        <p:nvSpPr>
          <p:cNvPr id="7" name="Rectangle 6"/>
          <p:cNvSpPr/>
          <p:nvPr/>
        </p:nvSpPr>
        <p:spPr>
          <a:xfrm>
            <a:off x="376434" y="2726318"/>
            <a:ext cx="3028248" cy="214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E237A"/>
              </a:buClr>
              <a:buSzPct val="110000"/>
              <a:defRPr/>
            </a:pPr>
            <a:r>
              <a:rPr lang="sv-SE" sz="1600" b="1" dirty="0" smtClean="0">
                <a:latin typeface="+mj-lt"/>
                <a:ea typeface="ＭＳ Ｐゴシック" charset="-128"/>
              </a:rPr>
              <a:t>FILMBUTIKEN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E237A"/>
              </a:buClr>
              <a:buSzPct val="110000"/>
              <a:defRPr/>
            </a:pPr>
            <a:endParaRPr lang="sv-SE" sz="1600" b="1" dirty="0" smtClean="0">
              <a:latin typeface="+mj-lt"/>
              <a:ea typeface="ＭＳ Ｐゴシック" charset="-128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E237A"/>
              </a:buClr>
              <a:buSzPct val="110000"/>
              <a:defRPr/>
            </a:pPr>
            <a:r>
              <a:rPr lang="sv-SE" sz="1600" b="1" dirty="0" smtClean="0">
                <a:latin typeface="Calibri" pitchFamily="34" charset="0"/>
                <a:ea typeface="ＭＳ Ｐゴシック" charset="-128"/>
              </a:rPr>
              <a:t>Välkommen </a:t>
            </a:r>
            <a:r>
              <a:rPr lang="sv-SE" sz="1600" b="1" dirty="0">
                <a:latin typeface="Calibri" pitchFamily="34" charset="0"/>
                <a:ea typeface="ＭＳ Ｐゴシック" charset="-128"/>
              </a:rPr>
              <a:t>in till Sveriges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E237A"/>
              </a:buClr>
              <a:buSzPct val="110000"/>
              <a:defRPr/>
            </a:pPr>
            <a:r>
              <a:rPr lang="sv-SE" sz="1600" b="1" dirty="0" smtClean="0">
                <a:latin typeface="Calibri" pitchFamily="34" charset="0"/>
                <a:ea typeface="ＭＳ Ｐゴシック" charset="-128"/>
              </a:rPr>
              <a:t>största filmbutik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400" dirty="0">
                <a:solidFill>
                  <a:srgbClr val="000000"/>
                </a:solidFill>
                <a:ea typeface="ＭＳ Ｐゴシック" charset="-128"/>
              </a:rPr>
              <a:t>Hyr bland 6500 </a:t>
            </a:r>
            <a:r>
              <a:rPr lang="sv-SE" sz="1400" dirty="0" smtClean="0">
                <a:solidFill>
                  <a:srgbClr val="000000"/>
                </a:solidFill>
                <a:ea typeface="ＭＳ Ｐゴシック" charset="-128"/>
              </a:rPr>
              <a:t>filmer direkt</a:t>
            </a:r>
            <a:br>
              <a:rPr lang="sv-SE" sz="1400" dirty="0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sv-SE" sz="1400" dirty="0" smtClean="0">
                <a:solidFill>
                  <a:srgbClr val="000000"/>
                </a:solidFill>
                <a:ea typeface="ＭＳ Ｐゴシック" charset="-128"/>
              </a:rPr>
              <a:t>med </a:t>
            </a:r>
            <a:r>
              <a:rPr lang="sv-SE" sz="1400" dirty="0">
                <a:solidFill>
                  <a:srgbClr val="000000"/>
                </a:solidFill>
                <a:ea typeface="ＭＳ Ｐゴシック" charset="-128"/>
              </a:rPr>
              <a:t>fjärrkontrollen.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400" dirty="0">
                <a:solidFill>
                  <a:srgbClr val="000000"/>
                </a:solidFill>
                <a:ea typeface="ＭＳ Ｐゴシック" charset="-128"/>
              </a:rPr>
              <a:t>Alla DVD-släpp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400" dirty="0" smtClean="0">
                <a:solidFill>
                  <a:srgbClr val="000000"/>
                </a:solidFill>
                <a:ea typeface="ＭＳ Ｐゴシック" charset="-128"/>
              </a:rPr>
              <a:t>Kostar </a:t>
            </a:r>
            <a:r>
              <a:rPr lang="sv-SE" sz="1400" dirty="0">
                <a:solidFill>
                  <a:srgbClr val="000000"/>
                </a:solidFill>
                <a:ea typeface="ＭＳ Ｐゴシック" charset="-128"/>
              </a:rPr>
              <a:t>mellan 9 – 59 </a:t>
            </a:r>
            <a:r>
              <a:rPr lang="sv-SE" sz="1400" dirty="0" smtClean="0">
                <a:solidFill>
                  <a:srgbClr val="000000"/>
                </a:solidFill>
                <a:ea typeface="ＭＳ Ｐゴシック" charset="-128"/>
              </a:rPr>
              <a:t>kr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58" y="1727540"/>
            <a:ext cx="861200" cy="861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30267" y="2698617"/>
            <a:ext cx="3028248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E237A"/>
              </a:buClr>
              <a:buSzPct val="110000"/>
              <a:defRPr/>
            </a:pPr>
            <a:r>
              <a:rPr lang="sv-SE" sz="1600" b="1" dirty="0" smtClean="0">
                <a:latin typeface="+mj-lt"/>
                <a:ea typeface="ＭＳ Ｐゴシック" charset="-128"/>
              </a:rPr>
              <a:t>PAY-PER-VIEW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E237A"/>
              </a:buClr>
              <a:buSzPct val="110000"/>
              <a:defRPr/>
            </a:pPr>
            <a:endParaRPr lang="sv-SE" sz="1600" b="1" dirty="0" smtClean="0">
              <a:latin typeface="+mj-lt"/>
              <a:ea typeface="ＭＳ Ｐゴシック" charset="-128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E237A"/>
              </a:buClr>
              <a:buSzPct val="110000"/>
              <a:defRPr/>
            </a:pPr>
            <a:r>
              <a:rPr lang="sv-SE" sz="1600" b="1" dirty="0">
                <a:latin typeface="Calibri" pitchFamily="34" charset="0"/>
                <a:ea typeface="ＭＳ Ｐゴシック" charset="-128"/>
              </a:rPr>
              <a:t>Köp fristående matcher och titta live</a:t>
            </a:r>
            <a:endParaRPr lang="sv-SE" sz="1600" b="1" dirty="0" smtClean="0">
              <a:latin typeface="Calibri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400" dirty="0" smtClean="0">
                <a:solidFill>
                  <a:srgbClr val="000000"/>
                </a:solidFill>
                <a:ea typeface="ＭＳ Ｐゴシック" charset="-128"/>
              </a:rPr>
              <a:t>Aktuella sportevent direkt med fjärrkontrollen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400" dirty="0" smtClean="0">
                <a:solidFill>
                  <a:srgbClr val="000000"/>
                </a:solidFill>
                <a:ea typeface="ＭＳ Ｐゴシック" charset="-128"/>
              </a:rPr>
              <a:t>Se när ditt favoritlag spelar live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400" dirty="0" smtClean="0">
                <a:solidFill>
                  <a:srgbClr val="000000"/>
                </a:solidFill>
                <a:ea typeface="ＭＳ Ｐゴシック" charset="-128"/>
              </a:rPr>
              <a:t>Kostar från 99 kr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71" y="1783291"/>
            <a:ext cx="685800" cy="685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09919" y="2724930"/>
            <a:ext cx="3028248" cy="271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E237A"/>
              </a:buClr>
              <a:buSzPct val="110000"/>
              <a:defRPr/>
            </a:pPr>
            <a:r>
              <a:rPr lang="sv-SE" sz="1600" b="1" dirty="0" smtClean="0">
                <a:latin typeface="+mj-lt"/>
                <a:ea typeface="ＭＳ Ｐゴシック" charset="-128"/>
              </a:rPr>
              <a:t>PLAYTJÄNSTER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E237A"/>
              </a:buClr>
              <a:buSzPct val="110000"/>
              <a:defRPr/>
            </a:pPr>
            <a:endParaRPr lang="sv-SE" sz="1600" b="1" dirty="0" smtClean="0">
              <a:latin typeface="+mj-lt"/>
              <a:ea typeface="ＭＳ Ｐゴシック" charset="-128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E237A"/>
              </a:buClr>
              <a:buSzPct val="110000"/>
              <a:defRPr/>
            </a:pPr>
            <a:r>
              <a:rPr lang="sv-SE" sz="1600" b="1" dirty="0">
                <a:latin typeface="Calibri" pitchFamily="34" charset="0"/>
                <a:ea typeface="ＭＳ Ｐゴシック" charset="-128"/>
              </a:rPr>
              <a:t>Titta när du har tid och lust</a:t>
            </a:r>
            <a:endParaRPr lang="sv-SE" sz="1600" b="1" dirty="0" smtClean="0">
              <a:latin typeface="Calibri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400" dirty="0">
                <a:solidFill>
                  <a:srgbClr val="000000"/>
                </a:solidFill>
                <a:ea typeface="ＭＳ Ｐゴシック" charset="-128"/>
              </a:rPr>
              <a:t>Se tv på din surfplatta, mobil eller dator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400" dirty="0">
                <a:solidFill>
                  <a:srgbClr val="000000"/>
                </a:solidFill>
                <a:ea typeface="ＭＳ Ｐゴシック" charset="-128"/>
              </a:rPr>
              <a:t>Playtjänsten och filmbutiken tar du också med dig!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1400" dirty="0">
                <a:solidFill>
                  <a:srgbClr val="000000"/>
                </a:solidFill>
                <a:ea typeface="ＭＳ Ｐゴシック" charset="-128"/>
              </a:rPr>
              <a:t>Stöds av Chromecast och </a:t>
            </a:r>
            <a:r>
              <a:rPr lang="sv-SE" sz="1400" dirty="0" smtClean="0">
                <a:solidFill>
                  <a:srgbClr val="000000"/>
                </a:solidFill>
                <a:ea typeface="ＭＳ Ｐゴシック" charset="-128"/>
              </a:rPr>
              <a:t>Airplay</a:t>
            </a:r>
            <a:endParaRPr lang="sv-SE" sz="1400" dirty="0">
              <a:solidFill>
                <a:srgbClr val="000000"/>
              </a:solidFill>
              <a:ea typeface="ＭＳ Ｐゴシック" charset="-128"/>
            </a:endParaRPr>
          </a:p>
          <a:p>
            <a:endParaRPr lang="sv-SE" sz="1400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sz="14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3630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EC0B-B113-4E00-86C2-F07B109D8B30}" type="datetime1">
              <a:rPr lang="sv-SE" smtClean="0"/>
              <a:t>2018-02-09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663" y="307970"/>
            <a:ext cx="11112251" cy="1079500"/>
          </a:xfrm>
        </p:spPr>
        <p:txBody>
          <a:bodyPr/>
          <a:lstStyle/>
          <a:p>
            <a:r>
              <a:rPr lang="sv-SE" dirty="0" smtClean="0"/>
              <a:t>Tv-paket LAGOm samt  tv-box</a:t>
            </a:r>
            <a:endParaRPr lang="sv-SE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13"/>
          </p:nvPr>
        </p:nvSpPr>
        <p:spPr>
          <a:xfrm>
            <a:off x="512087" y="810713"/>
            <a:ext cx="128240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>
              <a:buNone/>
            </a:pPr>
            <a:r>
              <a:rPr lang="sv-SE" sz="2000" dirty="0" smtClean="0"/>
              <a:t>Tv-kanaler: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089" y="3992405"/>
            <a:ext cx="141064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2000" dirty="0" smtClean="0"/>
              <a:t>Playtjänster: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87" y="1178249"/>
            <a:ext cx="7914353" cy="19639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87" y="3142161"/>
            <a:ext cx="2637927" cy="6448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87" y="4312011"/>
            <a:ext cx="3871023" cy="5376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87" y="4833683"/>
            <a:ext cx="3304211" cy="5402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089" y="5362847"/>
            <a:ext cx="3304209" cy="532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089" y="5887161"/>
            <a:ext cx="1082997" cy="534758"/>
          </a:xfrm>
          <a:prstGeom prst="rect">
            <a:avLst/>
          </a:prstGeom>
        </p:spPr>
      </p:pic>
      <p:pic>
        <p:nvPicPr>
          <p:cNvPr id="21" name="Content Placeholder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436">
            <a:off x="5294265" y="3450284"/>
            <a:ext cx="2787830" cy="29288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40035" y="4669514"/>
            <a:ext cx="3058530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>
                <a:solidFill>
                  <a:srgbClr val="7030A0"/>
                </a:solidFill>
              </a:rPr>
              <a:t>HD box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>
                <a:solidFill>
                  <a:srgbClr val="7030A0"/>
                </a:solidFill>
              </a:rPr>
              <a:t>Fjärrkontroll med Bluetooth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>
                <a:solidFill>
                  <a:srgbClr val="7030A0"/>
                </a:solidFill>
              </a:rPr>
              <a:t>Inbyggda appar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26440" y="4300182"/>
            <a:ext cx="2057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Tv-box, Arris 4302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69242" y="6571148"/>
            <a:ext cx="19412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1200" b="1" dirty="0" smtClean="0"/>
              <a:t>* Kanalutbudet kan ändras</a:t>
            </a:r>
            <a:endParaRPr lang="en-US" sz="12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2651910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EC0B-B113-4E00-86C2-F07B109D8B30}" type="datetime1">
              <a:rPr lang="sv-SE" smtClean="0"/>
              <a:t>2018-02-09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663" y="307970"/>
            <a:ext cx="11112251" cy="1079500"/>
          </a:xfrm>
        </p:spPr>
        <p:txBody>
          <a:bodyPr/>
          <a:lstStyle/>
          <a:p>
            <a:r>
              <a:rPr lang="sv-SE" dirty="0" smtClean="0"/>
              <a:t>Telia Play+ </a:t>
            </a:r>
            <a:br>
              <a:rPr lang="sv-SE" dirty="0" smtClean="0"/>
            </a:br>
            <a:r>
              <a:rPr lang="sv-SE" dirty="0" smtClean="0"/>
              <a:t>Tv var du vill när du vill</a:t>
            </a:r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238663" y="1387470"/>
            <a:ext cx="402994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2000" dirty="0" smtClean="0"/>
              <a:t>Ditt TV-utbud ingår i Play+</a:t>
            </a:r>
          </a:p>
          <a:p>
            <a:r>
              <a:rPr lang="sv-SE" sz="2000" dirty="0" smtClean="0"/>
              <a:t>TV </a:t>
            </a:r>
            <a:r>
              <a:rPr lang="sv-SE" sz="2000" dirty="0"/>
              <a:t>i din mobil, dator eller </a:t>
            </a:r>
            <a:r>
              <a:rPr lang="sv-SE" sz="2000" dirty="0" smtClean="0"/>
              <a:t>surfplatta: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302" y="307970"/>
            <a:ext cx="937187" cy="937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63" y="2403671"/>
            <a:ext cx="7560826" cy="1428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63" y="3832167"/>
            <a:ext cx="1229497" cy="609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63" y="4582893"/>
            <a:ext cx="8219147" cy="15608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20471" y="310251"/>
            <a:ext cx="3699731" cy="13849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/>
              <a:t>Streama med 2 enheter samtidigt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/>
              <a:t>Kompatibel med Apple-TV</a:t>
            </a:r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/>
              <a:t>Kompatibel med Chromecast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9369242" y="6571148"/>
            <a:ext cx="19412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1200" b="1" dirty="0" smtClean="0"/>
              <a:t>* Kanalutbudet kan ändras</a:t>
            </a:r>
            <a:endParaRPr lang="en-US" sz="12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2856952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48349" y="1828800"/>
            <a:ext cx="3495156" cy="221118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prisavtal</a:t>
            </a:r>
            <a:r>
              <a:rPr lang="sv-SE" dirty="0"/>
              <a:t/>
            </a:r>
            <a:br>
              <a:rPr lang="sv-SE" dirty="0"/>
            </a:br>
            <a:r>
              <a:rPr lang="sv-SE" sz="2800" dirty="0"/>
              <a:t>Fast telefoni med lägre priser på de samtal du ringer </a:t>
            </a:r>
            <a:r>
              <a:rPr lang="sv-SE" sz="2800" dirty="0" smtClean="0"/>
              <a:t>ofta</a:t>
            </a:r>
            <a:br>
              <a:rPr lang="sv-SE" sz="2800" dirty="0" smtClean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F48F-D065-4682-BE83-C935856CF554}" type="datetime1">
              <a:rPr lang="sv-SE" smtClean="0"/>
              <a:t>2018-02-09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31561" y="4791482"/>
            <a:ext cx="11943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sv-SE" dirty="0"/>
              <a:t>Använd samma telefoner som du har idag</a:t>
            </a:r>
            <a:r>
              <a:rPr lang="sv-SE" dirty="0" smtClean="0"/>
              <a:t>.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sv-SE" dirty="0" smtClean="0"/>
              <a:t>Välj </a:t>
            </a:r>
            <a:r>
              <a:rPr lang="sv-SE" dirty="0"/>
              <a:t>ett prisavtal som passar dina behov</a:t>
            </a:r>
            <a:r>
              <a:rPr lang="sv-SE" dirty="0" smtClean="0"/>
              <a:t>.</a:t>
            </a:r>
            <a:endParaRPr lang="sv-SE" sz="1800" dirty="0" smtClean="0"/>
          </a:p>
          <a:p>
            <a:pPr marL="342900" indent="-342900" eaLnBrk="1" hangingPunct="1">
              <a:buFont typeface="Wingdings" pitchFamily="2" charset="2"/>
              <a:buChar char="ü"/>
              <a:defRPr/>
            </a:pPr>
            <a:r>
              <a:rPr lang="sv-SE" sz="1800" dirty="0" smtClean="0"/>
              <a:t>Bredbandstelefoni </a:t>
            </a:r>
            <a:r>
              <a:rPr lang="sv-SE" sz="1800" dirty="0"/>
              <a:t>går på ström, </a:t>
            </a:r>
            <a:r>
              <a:rPr lang="sv-SE" sz="1800" dirty="0" smtClean="0"/>
              <a:t>användning </a:t>
            </a:r>
            <a:r>
              <a:rPr lang="sv-SE" sz="1800" dirty="0"/>
              <a:t>av t.ex. trygghetslarm och hemlarm.</a:t>
            </a:r>
          </a:p>
          <a:p>
            <a:pPr eaLnBrk="1" hangingPunct="1">
              <a:defRPr/>
            </a:pPr>
            <a:endParaRPr lang="sv-SE" dirty="0"/>
          </a:p>
        </p:txBody>
      </p:sp>
      <p:sp>
        <p:nvSpPr>
          <p:cNvPr id="16" name="TextBox 36"/>
          <p:cNvSpPr txBox="1">
            <a:spLocks noChangeArrowheads="1"/>
          </p:cNvSpPr>
          <p:nvPr/>
        </p:nvSpPr>
        <p:spPr bwMode="auto">
          <a:xfrm>
            <a:off x="9654683" y="3585945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sv-SE" altLang="en-US" sz="1600" b="1" dirty="0">
                <a:solidFill>
                  <a:srgbClr val="652D86"/>
                </a:solidFill>
              </a:rPr>
              <a:t>Utland</a:t>
            </a:r>
          </a:p>
          <a:p>
            <a:pPr algn="ctr" eaLnBrk="1" hangingPunct="1"/>
            <a:endParaRPr lang="en-US" altLang="en-US" sz="1600" dirty="0"/>
          </a:p>
        </p:txBody>
      </p: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981868" y="3585945"/>
            <a:ext cx="12779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sv-SE" altLang="en-US" sz="1600" b="1" dirty="0">
                <a:solidFill>
                  <a:srgbClr val="652D86"/>
                </a:solidFill>
              </a:rPr>
              <a:t>Maximal</a:t>
            </a:r>
          </a:p>
          <a:p>
            <a:pPr algn="ctr" eaLnBrk="1" hangingPunct="1"/>
            <a:endParaRPr lang="en-US" altLang="en-US" sz="1600" dirty="0"/>
          </a:p>
        </p:txBody>
      </p:sp>
      <p:sp>
        <p:nvSpPr>
          <p:cNvPr id="18" name="TextBox 34"/>
          <p:cNvSpPr txBox="1">
            <a:spLocks noChangeArrowheads="1"/>
          </p:cNvSpPr>
          <p:nvPr/>
        </p:nvSpPr>
        <p:spPr bwMode="auto">
          <a:xfrm>
            <a:off x="4142882" y="3587533"/>
            <a:ext cx="1779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sv-SE" altLang="en-US" sz="1600" b="1" dirty="0">
                <a:solidFill>
                  <a:srgbClr val="652D86"/>
                </a:solidFill>
              </a:rPr>
              <a:t>Kväll &amp; helg</a:t>
            </a:r>
          </a:p>
          <a:p>
            <a:pPr algn="ctr" eaLnBrk="1" hangingPunct="1"/>
            <a:endParaRPr lang="en-US" altLang="en-US" sz="1600" b="1" dirty="0">
              <a:solidFill>
                <a:srgbClr val="660066"/>
              </a:solidFill>
            </a:endParaRPr>
          </a:p>
        </p:txBody>
      </p:sp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2755408" y="3571658"/>
            <a:ext cx="1214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sv-SE" altLang="en-US" sz="1600" b="1" dirty="0">
                <a:solidFill>
                  <a:srgbClr val="652D86"/>
                </a:solidFill>
              </a:rPr>
              <a:t>Dygnet runt</a:t>
            </a:r>
          </a:p>
          <a:p>
            <a:pPr algn="ctr" eaLnBrk="1" hangingPunct="1"/>
            <a:endParaRPr lang="en-US" altLang="en-US" sz="1600" b="1" dirty="0">
              <a:solidFill>
                <a:srgbClr val="660066"/>
              </a:solidFill>
            </a:endParaRPr>
          </a:p>
        </p:txBody>
      </p:sp>
      <p:sp>
        <p:nvSpPr>
          <p:cNvPr id="20" name="TextBox 37"/>
          <p:cNvSpPr txBox="1">
            <a:spLocks noChangeArrowheads="1"/>
          </p:cNvSpPr>
          <p:nvPr/>
        </p:nvSpPr>
        <p:spPr bwMode="auto">
          <a:xfrm>
            <a:off x="7816482" y="3585945"/>
            <a:ext cx="115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sv-SE" altLang="en-US" sz="1600" b="1" dirty="0">
                <a:solidFill>
                  <a:srgbClr val="652D86"/>
                </a:solidFill>
              </a:rPr>
              <a:t>Plus</a:t>
            </a:r>
          </a:p>
          <a:p>
            <a:pPr algn="ctr" eaLnBrk="1" hangingPunct="1"/>
            <a:endParaRPr lang="en-US" altLang="en-US" sz="1600" dirty="0"/>
          </a:p>
        </p:txBody>
      </p:sp>
      <p:sp>
        <p:nvSpPr>
          <p:cNvPr id="21" name="TextBox 34"/>
          <p:cNvSpPr txBox="1">
            <a:spLocks noChangeArrowheads="1"/>
          </p:cNvSpPr>
          <p:nvPr/>
        </p:nvSpPr>
        <p:spPr bwMode="auto">
          <a:xfrm>
            <a:off x="6081447" y="3571658"/>
            <a:ext cx="1225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sv-SE" altLang="en-US" sz="1600" b="1" dirty="0">
                <a:solidFill>
                  <a:srgbClr val="652D86"/>
                </a:solidFill>
              </a:rPr>
              <a:t>Mini</a:t>
            </a:r>
          </a:p>
          <a:p>
            <a:pPr algn="ctr" eaLnBrk="1" hangingPunct="1"/>
            <a:endParaRPr lang="en-US" altLang="en-US" sz="1600" b="1" dirty="0">
              <a:solidFill>
                <a:srgbClr val="660066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" y="1907958"/>
            <a:ext cx="171132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4" y="1907958"/>
            <a:ext cx="171132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49" y="1907958"/>
            <a:ext cx="1709738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7" y="1907958"/>
            <a:ext cx="1709737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7" y="1907958"/>
            <a:ext cx="171132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412" y="1907958"/>
            <a:ext cx="171132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426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52163" y="2364916"/>
            <a:ext cx="9808995" cy="2719388"/>
          </a:xfrm>
        </p:spPr>
        <p:txBody>
          <a:bodyPr/>
          <a:lstStyle/>
          <a:p>
            <a:r>
              <a:rPr lang="sv-SE" sz="4800" dirty="0" smtClean="0"/>
              <a:t>Fler möjligheter…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AB608A-D6DD-42BE-A811-D63FE9676AD1}" type="datetime1">
              <a:rPr lang="sv-SE" noProof="0" smtClean="0"/>
              <a:t>2018-02-09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641913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NEWSLIDENUMBER" val="False"/>
  <p:tag name="PREVIOUSNAME" val="C:\Users\Chris Moody\Downloads\TELIA_PPTTemplate_Full_V5-1.potx"/>
</p:tagLst>
</file>

<file path=ppt/theme/theme1.xml><?xml version="1.0" encoding="utf-8"?>
<a:theme xmlns:a="http://schemas.openxmlformats.org/drawingml/2006/main" name="Telia Standard Template">
  <a:themeElements>
    <a:clrScheme name="Telia Company">
      <a:dk1>
        <a:sysClr val="windowText" lastClr="000000"/>
      </a:dk1>
      <a:lt1>
        <a:sysClr val="window" lastClr="FFFFFF"/>
      </a:lt1>
      <a:dk2>
        <a:srgbClr val="990AE3"/>
      </a:dk2>
      <a:lt2>
        <a:srgbClr val="EEEEEE"/>
      </a:lt2>
      <a:accent1>
        <a:srgbClr val="990AE3"/>
      </a:accent1>
      <a:accent2>
        <a:srgbClr val="00CDFF"/>
      </a:accent2>
      <a:accent3>
        <a:srgbClr val="FF00CD"/>
      </a:accent3>
      <a:accent4>
        <a:srgbClr val="0099FF"/>
      </a:accent4>
      <a:accent5>
        <a:srgbClr val="FF9B00"/>
      </a:accent5>
      <a:accent6>
        <a:srgbClr val="CC00FF"/>
      </a:accent6>
      <a:hlink>
        <a:srgbClr val="000000"/>
      </a:hlink>
      <a:folHlink>
        <a:srgbClr val="000000"/>
      </a:folHlink>
    </a:clrScheme>
    <a:fontScheme name="Telia Group">
      <a:majorFont>
        <a:latin typeface="Pebb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wrap="square" lIns="180000" tIns="180000" rIns="180000" bIns="180000" rtlCol="0" anchor="ctr">
        <a:noAutofit/>
      </a:bodyPr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chemeClr val="accent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liaCompany.potx" id="{2155F865-0601-443E-8FD2-7F3F099CF4FE}" vid="{377ECCDA-9B72-47EF-B95E-9B11A3750B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B23D1A3567A448F030E22709860AC" ma:contentTypeVersion="0" ma:contentTypeDescription="Create a new document." ma:contentTypeScope="" ma:versionID="f8d0dad6d882a5a311f9572f55f20da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554F43-3226-4F80-A945-59D2047923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897B7F-0A7A-4C97-A58A-A4E001D27D39}">
  <ds:schemaRefs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B61E65-E9D2-4849-9D6D-6EBB0CB830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Telia</Template>
  <TotalTime>0</TotalTime>
  <Words>589</Words>
  <Application>Microsoft Office PowerPoint</Application>
  <PresentationFormat>Widescreen</PresentationFormat>
  <Paragraphs>227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MS PGothic</vt:lpstr>
      <vt:lpstr>MS PGothic</vt:lpstr>
      <vt:lpstr>Arial</vt:lpstr>
      <vt:lpstr>Calibri</vt:lpstr>
      <vt:lpstr>Pebble</vt:lpstr>
      <vt:lpstr>Wingdings</vt:lpstr>
      <vt:lpstr>Telia Standard Template</vt:lpstr>
      <vt:lpstr>Öxabäck Fiber </vt:lpstr>
      <vt:lpstr>Ert kollektiva utbud</vt:lpstr>
      <vt:lpstr>Trådlös router</vt:lpstr>
      <vt:lpstr>Vi har Sveriges nöjdaste tv-kunder </vt:lpstr>
      <vt:lpstr>TELIA HAR TV FÖR ALLA BEHOV</vt:lpstr>
      <vt:lpstr>Tv-paket LAGOm samt  tv-box</vt:lpstr>
      <vt:lpstr>Telia Play+  Tv var du vill när du vill</vt:lpstr>
      <vt:lpstr>prisavtal Fast telefoni med lägre priser på de samtal du ringer ofta  </vt:lpstr>
      <vt:lpstr>Fler möjligheter…</vt:lpstr>
      <vt:lpstr>Telia Life  </vt:lpstr>
      <vt:lpstr>Välj till en annan hastighet</vt:lpstr>
      <vt:lpstr>Köp till fler tv-boxar</vt:lpstr>
      <vt:lpstr>Förstärk ditt trådlösa nätverk</vt:lpstr>
      <vt:lpstr>Anpassa ditt utbud Välj till kanalpaket</vt:lpstr>
      <vt:lpstr>Tv-paket Stor, 80 kanaler Pris 329 kr/mån, Ord. pris 399 kr/mån *</vt:lpstr>
      <vt:lpstr>Premium Kanaler</vt:lpstr>
      <vt:lpstr>Övriga tv-paket och tillvalskanaler</vt:lpstr>
      <vt:lpstr>Välj tjänster</vt:lpstr>
      <vt:lpstr>Hur hänger allt ihop?</vt:lpstr>
      <vt:lpstr>Vanliga frågor….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2016-06-27T05:57:39Z</dcterms:created>
  <dcterms:modified xsi:type="dcterms:W3CDTF">2018-02-09T09:13:56Z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8174916</vt:lpwstr>
  </property>
  <property fmtid="{D5CDD505-2E9C-101B-9397-08002B2CF9AE}" pid="3" name="NXPowerLiteSettings">
    <vt:lpwstr>A74006B004C800</vt:lpwstr>
  </property>
  <property fmtid="{D5CDD505-2E9C-101B-9397-08002B2CF9AE}" pid="4" name="NXPowerLiteVersion">
    <vt:lpwstr>D6.2.12</vt:lpwstr>
  </property>
  <property fmtid="{D5CDD505-2E9C-101B-9397-08002B2CF9AE}" pid="5" name="SecurityLevel">
    <vt:lpwstr> </vt:lpwstr>
  </property>
  <property fmtid="{D5CDD505-2E9C-101B-9397-08002B2CF9AE}" pid="6" name="ContentTypeId">
    <vt:lpwstr>0x010100F73B23D1A3567A448F030E22709860AC</vt:lpwstr>
  </property>
</Properties>
</file>